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Old Standard TT"/>
      <p:regular r:id="rId58"/>
      <p:bold r:id="rId59"/>
      <p: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ldStandardT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ldStandardTT-bold.fntdata"/><Relationship Id="rId14" Type="http://schemas.openxmlformats.org/officeDocument/2006/relationships/slide" Target="slides/slide9.xml"/><Relationship Id="rId58" Type="http://schemas.openxmlformats.org/officeDocument/2006/relationships/font" Target="fonts/OldStandardT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b54f710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b54f710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0bcd208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0bcd208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97117d38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97117d38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7705808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7705808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77058086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77058086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a8a2bbc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a8a2bbc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77058086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77058086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a8a2bbc8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a8a2bbc8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7705808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7705808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a595be19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a595be19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97117d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97117d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77058086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77058086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a595be19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a595be19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97117d3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97117d3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77058086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77058086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a595be19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a595be19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7705808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7705808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a595be19b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a595be19b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e77058086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e77058086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7705808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7705808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a595be19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a595be19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9e0f61564f0e5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9e0f61564f0e5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a595be19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a595be19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ad7aa9bf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ad7aa9bf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a595be19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a595be19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a595be19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a595be19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e77058086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e77058086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lifestyles examples: decrease in food consumption, less  </a:t>
            </a:r>
            <a:r>
              <a:rPr lang="en"/>
              <a:t>alcohol/smoking.</a:t>
            </a:r>
            <a:endParaRPr/>
          </a:p>
          <a:p>
            <a:pPr indent="0" lvl="0" marL="0" rtl="0" algn="l">
              <a:spcBef>
                <a:spcPts val="0"/>
              </a:spcBef>
              <a:spcAft>
                <a:spcPts val="0"/>
              </a:spcAft>
              <a:buNone/>
            </a:pPr>
            <a:r>
              <a:rPr lang="en"/>
              <a:t>Public health services/medication: drug rehabilitation easier to access, medications like insulin and antiretrovirals easier to obtain regardless of country.</a:t>
            </a:r>
            <a:endParaRPr/>
          </a:p>
          <a:p>
            <a:pPr indent="0" lvl="0" marL="0" rtl="0" algn="l">
              <a:spcBef>
                <a:spcPts val="0"/>
              </a:spcBef>
              <a:spcAft>
                <a:spcPts val="0"/>
              </a:spcAft>
              <a:buNone/>
            </a:pPr>
            <a:r>
              <a:rPr lang="en"/>
              <a:t>Scientific research/drug development: better understanding of the disease mechanism, development of new antibiotics to counter rise in antibiotic resistance.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ad0a303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ad0a303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a878b4d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a878b4d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ad0a303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ad0a303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a878b4d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a878b4d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ead0a3033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ead0a3033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https://www.ncbi.nlm.nih.gov/pmc/articles/PMC4798495/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7705808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7705808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a878b4de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ea878b4de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ad0a303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ad0a303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a878b4d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a878b4d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ad0a303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ad0a303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a878b4de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a878b4de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ead7aa9b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ead7aa9b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ea878b4de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ea878b4de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ad7aa9bf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ead7aa9b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ea878b4de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ea878b4de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9e0f61564f0e5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9e0f61564f0e5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7705808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7705808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a595be19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ea595be19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2183f74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f2183f74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a595be19b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a595be19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7705808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7705808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a595be1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a595be1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a595be19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a595be19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e77058086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e7705808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github.com/bioforlife/Global-Burden-of-Diseases-Analysis/blob/main/Global_Burden_of_Disease_portfolio(2).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ww.ncbi.nlm.nih.gov/pmc/articles/PMC4798495/" TargetMode="Externa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Burden Of Diseases</a:t>
            </a:r>
            <a:endParaRPr/>
          </a:p>
          <a:p>
            <a:pPr indent="0" lvl="0" marL="0" rtl="0" algn="l">
              <a:spcBef>
                <a:spcPts val="0"/>
              </a:spcBef>
              <a:spcAft>
                <a:spcPts val="0"/>
              </a:spcAft>
              <a:buNone/>
            </a:pPr>
            <a:r>
              <a:rPr lang="en"/>
              <a:t>1970 - 2010</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Jessica Thomas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age.</a:t>
            </a:r>
            <a:endParaRPr b="1" sz="3600">
              <a:solidFill>
                <a:schemeClr val="dk2"/>
              </a:solidFill>
              <a:latin typeface="Old Standard TT"/>
              <a:ea typeface="Old Standard TT"/>
              <a:cs typeface="Old Standard TT"/>
              <a:sym typeface="Old Standard TT"/>
            </a:endParaRPr>
          </a:p>
        </p:txBody>
      </p:sp>
      <p:pic>
        <p:nvPicPr>
          <p:cNvPr id="119" name="Google Shape;119;p22"/>
          <p:cNvPicPr preferRelativeResize="0"/>
          <p:nvPr/>
        </p:nvPicPr>
        <p:blipFill>
          <a:blip r:embed="rId3">
            <a:alphaModFix/>
          </a:blip>
          <a:stretch>
            <a:fillRect/>
          </a:stretch>
        </p:blipFill>
        <p:spPr>
          <a:xfrm>
            <a:off x="43500" y="1342025"/>
            <a:ext cx="4397850" cy="3324540"/>
          </a:xfrm>
          <a:prstGeom prst="rect">
            <a:avLst/>
          </a:prstGeom>
          <a:noFill/>
          <a:ln>
            <a:noFill/>
          </a:ln>
        </p:spPr>
      </p:pic>
      <p:pic>
        <p:nvPicPr>
          <p:cNvPr id="120" name="Google Shape;120;p22"/>
          <p:cNvPicPr preferRelativeResize="0"/>
          <p:nvPr/>
        </p:nvPicPr>
        <p:blipFill>
          <a:blip r:embed="rId4">
            <a:alphaModFix/>
          </a:blip>
          <a:stretch>
            <a:fillRect/>
          </a:stretch>
        </p:blipFill>
        <p:spPr>
          <a:xfrm>
            <a:off x="4691774" y="1292650"/>
            <a:ext cx="4397850" cy="33245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age - no </a:t>
            </a:r>
            <a:r>
              <a:rPr b="1" lang="en" sz="3200">
                <a:solidFill>
                  <a:schemeClr val="dk2"/>
                </a:solidFill>
                <a:latin typeface="Old Standard TT"/>
                <a:ea typeface="Old Standard TT"/>
                <a:cs typeface="Old Standard TT"/>
                <a:sym typeface="Old Standard TT"/>
              </a:rPr>
              <a:t>unknowns</a:t>
            </a:r>
            <a:endParaRPr b="1" sz="3600">
              <a:solidFill>
                <a:schemeClr val="dk2"/>
              </a:solidFill>
              <a:latin typeface="Old Standard TT"/>
              <a:ea typeface="Old Standard TT"/>
              <a:cs typeface="Old Standard TT"/>
              <a:sym typeface="Old Standard TT"/>
            </a:endParaRPr>
          </a:p>
        </p:txBody>
      </p:sp>
      <p:pic>
        <p:nvPicPr>
          <p:cNvPr id="126" name="Google Shape;126;p23"/>
          <p:cNvPicPr preferRelativeResize="0"/>
          <p:nvPr/>
        </p:nvPicPr>
        <p:blipFill>
          <a:blip r:embed="rId3">
            <a:alphaModFix/>
          </a:blip>
          <a:stretch>
            <a:fillRect/>
          </a:stretch>
        </p:blipFill>
        <p:spPr>
          <a:xfrm>
            <a:off x="91050" y="1466413"/>
            <a:ext cx="4370999" cy="3304238"/>
          </a:xfrm>
          <a:prstGeom prst="rect">
            <a:avLst/>
          </a:prstGeom>
          <a:noFill/>
          <a:ln>
            <a:noFill/>
          </a:ln>
        </p:spPr>
      </p:pic>
      <p:pic>
        <p:nvPicPr>
          <p:cNvPr id="127" name="Google Shape;127;p23"/>
          <p:cNvPicPr preferRelativeResize="0"/>
          <p:nvPr/>
        </p:nvPicPr>
        <p:blipFill>
          <a:blip r:embed="rId4">
            <a:alphaModFix/>
          </a:blip>
          <a:stretch>
            <a:fillRect/>
          </a:stretch>
        </p:blipFill>
        <p:spPr>
          <a:xfrm>
            <a:off x="4572000" y="1466425"/>
            <a:ext cx="4370999" cy="3304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4"/>
          <p:cNvGrpSpPr/>
          <p:nvPr/>
        </p:nvGrpSpPr>
        <p:grpSpPr>
          <a:xfrm>
            <a:off x="408015" y="1178785"/>
            <a:ext cx="8206929" cy="3246867"/>
            <a:chOff x="876675" y="748350"/>
            <a:chExt cx="7914871" cy="2707076"/>
          </a:xfrm>
        </p:grpSpPr>
        <p:pic>
          <p:nvPicPr>
            <p:cNvPr id="133" name="Google Shape;133;p24"/>
            <p:cNvPicPr preferRelativeResize="0"/>
            <p:nvPr/>
          </p:nvPicPr>
          <p:blipFill>
            <a:blip r:embed="rId3">
              <a:alphaModFix/>
            </a:blip>
            <a:stretch>
              <a:fillRect/>
            </a:stretch>
          </p:blipFill>
          <p:spPr>
            <a:xfrm>
              <a:off x="876675" y="748350"/>
              <a:ext cx="3867250" cy="2707075"/>
            </a:xfrm>
            <a:prstGeom prst="rect">
              <a:avLst/>
            </a:prstGeom>
            <a:noFill/>
            <a:ln>
              <a:noFill/>
            </a:ln>
          </p:spPr>
        </p:pic>
        <p:pic>
          <p:nvPicPr>
            <p:cNvPr id="134" name="Google Shape;134;p24"/>
            <p:cNvPicPr preferRelativeResize="0"/>
            <p:nvPr/>
          </p:nvPicPr>
          <p:blipFill rotWithShape="1">
            <a:blip r:embed="rId4">
              <a:alphaModFix/>
            </a:blip>
            <a:srcRect b="0" l="0" r="7986" t="1748"/>
            <a:stretch/>
          </p:blipFill>
          <p:spPr>
            <a:xfrm>
              <a:off x="4743925" y="748350"/>
              <a:ext cx="4047621" cy="2707076"/>
            </a:xfrm>
            <a:prstGeom prst="rect">
              <a:avLst/>
            </a:prstGeom>
            <a:noFill/>
            <a:ln>
              <a:noFill/>
            </a:ln>
          </p:spPr>
        </p:pic>
      </p:grpSp>
      <p:sp>
        <p:nvSpPr>
          <p:cNvPr id="135" name="Google Shape;135;p2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Are these changes seen when looking at the individual countries? </a:t>
            </a:r>
            <a:endParaRPr b="1" sz="3600">
              <a:solidFill>
                <a:schemeClr val="dk2"/>
              </a:solidFill>
              <a:latin typeface="Old Standard TT"/>
              <a:ea typeface="Old Standard TT"/>
              <a:cs typeface="Old Standard TT"/>
              <a:sym typeface="Old Standard TT"/>
            </a:endParaRPr>
          </a:p>
        </p:txBody>
      </p:sp>
      <p:sp>
        <p:nvSpPr>
          <p:cNvPr id="136" name="Google Shape;136;p24"/>
          <p:cNvSpPr txBox="1"/>
          <p:nvPr/>
        </p:nvSpPr>
        <p:spPr>
          <a:xfrm>
            <a:off x="3451975" y="4425650"/>
            <a:ext cx="271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Old Standard TT"/>
                <a:ea typeface="Old Standard TT"/>
                <a:cs typeface="Old Standard TT"/>
                <a:sym typeface="Old Standard TT"/>
              </a:rPr>
              <a:t>To explore this click</a:t>
            </a:r>
            <a:r>
              <a:rPr lang="en" sz="1200" u="sng">
                <a:solidFill>
                  <a:schemeClr val="hlink"/>
                </a:solidFill>
                <a:latin typeface="Old Standard TT"/>
                <a:ea typeface="Old Standard TT"/>
                <a:cs typeface="Old Standard TT"/>
                <a:sym typeface="Old Standard TT"/>
                <a:hlinkClick r:id="rId5"/>
              </a:rPr>
              <a:t> here!</a:t>
            </a:r>
            <a:endParaRPr sz="1200">
              <a:solidFill>
                <a:schemeClr val="dk2"/>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nvSpPr>
        <p:spPr>
          <a:xfrm>
            <a:off x="0" y="33710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chemeClr val="dk2"/>
                </a:solidFill>
                <a:latin typeface="Old Standard TT"/>
                <a:ea typeface="Old Standard TT"/>
                <a:cs typeface="Old Standard TT"/>
                <a:sym typeface="Old Standard TT"/>
              </a:rPr>
              <a:t>Why has the number of deaths increase?</a:t>
            </a:r>
            <a:endParaRPr sz="3800">
              <a:latin typeface="Old Standard TT"/>
              <a:ea typeface="Old Standard TT"/>
              <a:cs typeface="Old Standard TT"/>
              <a:sym typeface="Old Standard TT"/>
            </a:endParaRPr>
          </a:p>
        </p:txBody>
      </p:sp>
      <p:sp>
        <p:nvSpPr>
          <p:cNvPr id="142" name="Google Shape;142;p25"/>
          <p:cNvSpPr txBox="1"/>
          <p:nvPr/>
        </p:nvSpPr>
        <p:spPr>
          <a:xfrm>
            <a:off x="559425" y="1957975"/>
            <a:ext cx="80334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To answer this question we will explore changes in: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Population</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GDP per capita</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Public health expenditure</a:t>
            </a:r>
            <a:endParaRPr sz="1800">
              <a:solidFill>
                <a:schemeClr val="dk2"/>
              </a:solidFill>
              <a:latin typeface="Old Standard TT"/>
              <a:ea typeface="Old Standard TT"/>
              <a:cs typeface="Old Standard TT"/>
              <a:sym typeface="Old Standard TT"/>
            </a:endParaRPr>
          </a:p>
          <a:p>
            <a:pPr indent="-342900" lvl="0" marL="457200" rtl="0" algn="l">
              <a:spcBef>
                <a:spcPts val="0"/>
              </a:spcBef>
              <a:spcAft>
                <a:spcPts val="0"/>
              </a:spcAft>
              <a:buClr>
                <a:schemeClr val="dk2"/>
              </a:buClr>
              <a:buSzPts val="1800"/>
              <a:buFont typeface="Old Standard TT"/>
              <a:buChar char="●"/>
            </a:pPr>
            <a:r>
              <a:rPr lang="en" sz="1800">
                <a:solidFill>
                  <a:schemeClr val="dk2"/>
                </a:solidFill>
                <a:latin typeface="Old Standard TT"/>
                <a:ea typeface="Old Standard TT"/>
                <a:cs typeface="Old Standard TT"/>
                <a:sym typeface="Old Standard TT"/>
              </a:rPr>
              <a:t>Number of diseases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0" y="0"/>
            <a:ext cx="6722425" cy="4988109"/>
          </a:xfrm>
          <a:prstGeom prst="rect">
            <a:avLst/>
          </a:prstGeom>
          <a:noFill/>
          <a:ln>
            <a:noFill/>
          </a:ln>
        </p:spPr>
      </p:pic>
      <p:sp>
        <p:nvSpPr>
          <p:cNvPr id="148" name="Google Shape;148;p26"/>
          <p:cNvSpPr txBox="1"/>
          <p:nvPr/>
        </p:nvSpPr>
        <p:spPr>
          <a:xfrm>
            <a:off x="6722425" y="0"/>
            <a:ext cx="253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Population</a:t>
            </a:r>
            <a:endParaRPr sz="1200">
              <a:latin typeface="Old Standard TT"/>
              <a:ea typeface="Old Standard TT"/>
              <a:cs typeface="Old Standard TT"/>
              <a:sym typeface="Old Standard TT"/>
            </a:endParaRPr>
          </a:p>
        </p:txBody>
      </p:sp>
      <p:sp>
        <p:nvSpPr>
          <p:cNvPr id="149" name="Google Shape;149;p26"/>
          <p:cNvSpPr txBox="1"/>
          <p:nvPr/>
        </p:nvSpPr>
        <p:spPr>
          <a:xfrm>
            <a:off x="6722425" y="776425"/>
            <a:ext cx="2421600" cy="18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Old Standard TT"/>
                <a:ea typeface="Old Standard TT"/>
                <a:cs typeface="Old Standard TT"/>
                <a:sym typeface="Old Standard TT"/>
              </a:rPr>
              <a:t>Overall increase in </a:t>
            </a:r>
            <a:r>
              <a:rPr lang="en" sz="1800">
                <a:solidFill>
                  <a:schemeClr val="dk2"/>
                </a:solidFill>
                <a:latin typeface="Old Standard TT"/>
                <a:ea typeface="Old Standard TT"/>
                <a:cs typeface="Old Standard TT"/>
                <a:sym typeface="Old Standard TT"/>
              </a:rPr>
              <a:t>population</a:t>
            </a:r>
            <a:r>
              <a:rPr lang="en" sz="1800">
                <a:solidFill>
                  <a:schemeClr val="dk2"/>
                </a:solidFill>
                <a:latin typeface="Old Standard TT"/>
                <a:ea typeface="Old Standard TT"/>
                <a:cs typeface="Old Standard TT"/>
                <a:sym typeface="Old Standard TT"/>
              </a:rPr>
              <a:t> during these years.</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678550"/>
            <a:ext cx="5147150" cy="4360550"/>
          </a:xfrm>
          <a:prstGeom prst="rect">
            <a:avLst/>
          </a:prstGeom>
          <a:noFill/>
          <a:ln>
            <a:noFill/>
          </a:ln>
        </p:spPr>
      </p:pic>
      <p:sp>
        <p:nvSpPr>
          <p:cNvPr id="155" name="Google Shape;155;p27"/>
          <p:cNvSpPr txBox="1"/>
          <p:nvPr/>
        </p:nvSpPr>
        <p:spPr>
          <a:xfrm>
            <a:off x="-5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Continents</a:t>
            </a:r>
            <a:endParaRPr>
              <a:latin typeface="Old Standard TT"/>
              <a:ea typeface="Old Standard TT"/>
              <a:cs typeface="Old Standard TT"/>
              <a:sym typeface="Old Standard TT"/>
            </a:endParaRPr>
          </a:p>
        </p:txBody>
      </p:sp>
      <p:sp>
        <p:nvSpPr>
          <p:cNvPr id="156" name="Google Shape;156;p27"/>
          <p:cNvSpPr txBox="1"/>
          <p:nvPr/>
        </p:nvSpPr>
        <p:spPr>
          <a:xfrm>
            <a:off x="5147150" y="2141075"/>
            <a:ext cx="37842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Increase in population can be seen in a majority of the continents. Though the level of population increase varies.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nvSpPr>
        <p:spPr>
          <a:xfrm>
            <a:off x="4514975" y="0"/>
            <a:ext cx="4629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a:t>
            </a:r>
            <a:r>
              <a:rPr b="1" lang="en" sz="3200">
                <a:solidFill>
                  <a:schemeClr val="dk2"/>
                </a:solidFill>
                <a:latin typeface="Old Standard TT"/>
                <a:ea typeface="Old Standard TT"/>
                <a:cs typeface="Old Standard TT"/>
                <a:sym typeface="Old Standard TT"/>
              </a:rPr>
              <a:t> vs Number of Deaths</a:t>
            </a:r>
            <a:endParaRPr>
              <a:latin typeface="Old Standard TT"/>
              <a:ea typeface="Old Standard TT"/>
              <a:cs typeface="Old Standard TT"/>
              <a:sym typeface="Old Standard TT"/>
            </a:endParaRPr>
          </a:p>
        </p:txBody>
      </p:sp>
      <p:sp>
        <p:nvSpPr>
          <p:cNvPr id="162" name="Google Shape;162;p28"/>
          <p:cNvSpPr txBox="1"/>
          <p:nvPr/>
        </p:nvSpPr>
        <p:spPr>
          <a:xfrm>
            <a:off x="4603200" y="1435400"/>
            <a:ext cx="3887100" cy="26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expected there is a positive correlation between number of deaths and population. This is supported by the statistical calculation, which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relationship will be further explored later.</a:t>
            </a:r>
            <a:endParaRPr sz="1800">
              <a:solidFill>
                <a:schemeClr val="dk2"/>
              </a:solidFill>
              <a:latin typeface="Old Standard TT"/>
              <a:ea typeface="Old Standard TT"/>
              <a:cs typeface="Old Standard TT"/>
              <a:sym typeface="Old Standard TT"/>
            </a:endParaRPr>
          </a:p>
        </p:txBody>
      </p:sp>
      <p:pic>
        <p:nvPicPr>
          <p:cNvPr id="163" name="Google Shape;163;p28"/>
          <p:cNvPicPr preferRelativeResize="0"/>
          <p:nvPr/>
        </p:nvPicPr>
        <p:blipFill>
          <a:blip r:embed="rId3">
            <a:alphaModFix/>
          </a:blip>
          <a:stretch>
            <a:fillRect/>
          </a:stretch>
        </p:blipFill>
        <p:spPr>
          <a:xfrm>
            <a:off x="152400" y="152400"/>
            <a:ext cx="4210174" cy="4333278"/>
          </a:xfrm>
          <a:prstGeom prst="rect">
            <a:avLst/>
          </a:prstGeom>
          <a:noFill/>
          <a:ln>
            <a:noFill/>
          </a:ln>
        </p:spPr>
      </p:pic>
      <p:sp>
        <p:nvSpPr>
          <p:cNvPr id="164" name="Google Shape;164;p28"/>
          <p:cNvSpPr txBox="1"/>
          <p:nvPr/>
        </p:nvSpPr>
        <p:spPr>
          <a:xfrm>
            <a:off x="889500" y="667875"/>
            <a:ext cx="2227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tatistic=0.9594703457015908</a:t>
            </a:r>
            <a:endParaRPr b="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nvSpPr>
        <p:spPr>
          <a:xfrm>
            <a:off x="3949500" y="0"/>
            <a:ext cx="5194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Population vs Number of Deaths: Continents</a:t>
            </a:r>
            <a:endParaRPr>
              <a:latin typeface="Old Standard TT"/>
              <a:ea typeface="Old Standard TT"/>
              <a:cs typeface="Old Standard TT"/>
              <a:sym typeface="Old Standard TT"/>
            </a:endParaRPr>
          </a:p>
        </p:txBody>
      </p:sp>
      <p:sp>
        <p:nvSpPr>
          <p:cNvPr id="170" name="Google Shape;170;p29"/>
          <p:cNvSpPr txBox="1"/>
          <p:nvPr/>
        </p:nvSpPr>
        <p:spPr>
          <a:xfrm>
            <a:off x="5776375" y="1109175"/>
            <a:ext cx="3246900" cy="22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positive correlation between population and number of deaths is maintained even when the values are grouped by continents.</a:t>
            </a:r>
            <a:endParaRPr sz="1800">
              <a:solidFill>
                <a:schemeClr val="dk2"/>
              </a:solidFill>
              <a:latin typeface="Old Standard TT"/>
              <a:ea typeface="Old Standard TT"/>
              <a:cs typeface="Old Standard TT"/>
              <a:sym typeface="Old Standard TT"/>
            </a:endParaRPr>
          </a:p>
        </p:txBody>
      </p:sp>
      <p:pic>
        <p:nvPicPr>
          <p:cNvPr id="171" name="Google Shape;171;p29"/>
          <p:cNvPicPr preferRelativeResize="0"/>
          <p:nvPr/>
        </p:nvPicPr>
        <p:blipFill>
          <a:blip r:embed="rId3">
            <a:alphaModFix/>
          </a:blip>
          <a:stretch>
            <a:fillRect/>
          </a:stretch>
        </p:blipFill>
        <p:spPr>
          <a:xfrm>
            <a:off x="65400" y="593525"/>
            <a:ext cx="4773925" cy="4054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2525000" y="0"/>
            <a:ext cx="3693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a:latin typeface="Old Standard TT"/>
              <a:ea typeface="Old Standard TT"/>
              <a:cs typeface="Old Standard TT"/>
              <a:sym typeface="Old Standard TT"/>
            </a:endParaRPr>
          </a:p>
        </p:txBody>
      </p:sp>
      <p:sp>
        <p:nvSpPr>
          <p:cNvPr id="177" name="Google Shape;177;p30"/>
          <p:cNvSpPr txBox="1"/>
          <p:nvPr/>
        </p:nvSpPr>
        <p:spPr>
          <a:xfrm>
            <a:off x="364950" y="3973425"/>
            <a:ext cx="8414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seen on the graph GDP per capita has increased overall from 1970 - 2010.</a:t>
            </a:r>
            <a:endParaRPr sz="1800">
              <a:solidFill>
                <a:schemeClr val="dk2"/>
              </a:solidFill>
              <a:latin typeface="Old Standard TT"/>
              <a:ea typeface="Old Standard TT"/>
              <a:cs typeface="Old Standard TT"/>
              <a:sym typeface="Old Standard TT"/>
            </a:endParaRPr>
          </a:p>
        </p:txBody>
      </p:sp>
      <p:pic>
        <p:nvPicPr>
          <p:cNvPr id="178" name="Google Shape;178;p30"/>
          <p:cNvPicPr preferRelativeResize="0"/>
          <p:nvPr/>
        </p:nvPicPr>
        <p:blipFill>
          <a:blip r:embed="rId3">
            <a:alphaModFix/>
          </a:blip>
          <a:stretch>
            <a:fillRect/>
          </a:stretch>
        </p:blipFill>
        <p:spPr>
          <a:xfrm>
            <a:off x="598250" y="775125"/>
            <a:ext cx="8125522" cy="299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5397450" y="0"/>
            <a:ext cx="3693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GDP Per Capita:</a:t>
            </a:r>
            <a:endParaRPr b="1" sz="32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Continents</a:t>
            </a:r>
            <a:endParaRPr b="1" sz="3200">
              <a:solidFill>
                <a:schemeClr val="dk2"/>
              </a:solidFill>
              <a:latin typeface="Old Standard TT"/>
              <a:ea typeface="Old Standard TT"/>
              <a:cs typeface="Old Standard TT"/>
              <a:sym typeface="Old Standard TT"/>
            </a:endParaRPr>
          </a:p>
        </p:txBody>
      </p:sp>
      <p:sp>
        <p:nvSpPr>
          <p:cNvPr id="184" name="Google Shape;184;p31"/>
          <p:cNvSpPr txBox="1"/>
          <p:nvPr/>
        </p:nvSpPr>
        <p:spPr>
          <a:xfrm>
            <a:off x="5600625" y="1787725"/>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closer look at GDP per capita, grouped by continents, further proves the previous </a:t>
            </a:r>
            <a:r>
              <a:rPr lang="en" sz="1800">
                <a:solidFill>
                  <a:schemeClr val="dk2"/>
                </a:solidFill>
                <a:latin typeface="Old Standard TT"/>
                <a:ea typeface="Old Standard TT"/>
                <a:cs typeface="Old Standard TT"/>
                <a:sym typeface="Old Standard TT"/>
              </a:rPr>
              <a:t>statement</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Irregardless</a:t>
            </a:r>
            <a:r>
              <a:rPr lang="en" sz="1800">
                <a:solidFill>
                  <a:schemeClr val="dk2"/>
                </a:solidFill>
                <a:latin typeface="Old Standard TT"/>
                <a:ea typeface="Old Standard TT"/>
                <a:cs typeface="Old Standard TT"/>
                <a:sym typeface="Old Standard TT"/>
              </a:rPr>
              <a:t> of </a:t>
            </a:r>
            <a:r>
              <a:rPr lang="en" sz="1800">
                <a:solidFill>
                  <a:schemeClr val="dk2"/>
                </a:solidFill>
                <a:latin typeface="Old Standard TT"/>
                <a:ea typeface="Old Standard TT"/>
                <a:cs typeface="Old Standard TT"/>
                <a:sym typeface="Old Standard TT"/>
              </a:rPr>
              <a:t>continents</a:t>
            </a:r>
            <a:r>
              <a:rPr lang="en" sz="1800">
                <a:solidFill>
                  <a:schemeClr val="dk2"/>
                </a:solidFill>
                <a:latin typeface="Old Standard TT"/>
                <a:ea typeface="Old Standard TT"/>
                <a:cs typeface="Old Standard TT"/>
                <a:sym typeface="Old Standard TT"/>
              </a:rPr>
              <a:t>, GDP per capita has increased.</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85" name="Google Shape;185;p31"/>
          <p:cNvPicPr preferRelativeResize="0"/>
          <p:nvPr/>
        </p:nvPicPr>
        <p:blipFill>
          <a:blip r:embed="rId3">
            <a:alphaModFix/>
          </a:blip>
          <a:stretch>
            <a:fillRect/>
          </a:stretch>
        </p:blipFill>
        <p:spPr>
          <a:xfrm>
            <a:off x="152400" y="152400"/>
            <a:ext cx="5092649" cy="43352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Global Burden of diseases dataset</a:t>
            </a:r>
            <a:endParaRPr b="1" sz="3600">
              <a:solidFill>
                <a:schemeClr val="dk2"/>
              </a:solidFill>
              <a:latin typeface="Old Standard TT"/>
              <a:ea typeface="Old Standard TT"/>
              <a:cs typeface="Old Standard TT"/>
              <a:sym typeface="Old Standard TT"/>
            </a:endParaRPr>
          </a:p>
        </p:txBody>
      </p:sp>
      <p:sp>
        <p:nvSpPr>
          <p:cNvPr id="66" name="Google Shape;66;p14"/>
          <p:cNvSpPr txBox="1"/>
          <p:nvPr/>
        </p:nvSpPr>
        <p:spPr>
          <a:xfrm>
            <a:off x="23925" y="983000"/>
            <a:ext cx="9144000" cy="27837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Multiple datasets where </a:t>
            </a:r>
            <a:r>
              <a:rPr lang="en" sz="1800">
                <a:solidFill>
                  <a:schemeClr val="dk2"/>
                </a:solidFill>
                <a:latin typeface="Old Standard TT"/>
                <a:ea typeface="Old Standard TT"/>
                <a:cs typeface="Old Standard TT"/>
                <a:sym typeface="Old Standard TT"/>
              </a:rPr>
              <a:t>compiled</a:t>
            </a:r>
            <a:r>
              <a:rPr lang="en" sz="1800">
                <a:solidFill>
                  <a:schemeClr val="dk2"/>
                </a:solidFill>
                <a:latin typeface="Old Standard TT"/>
                <a:ea typeface="Old Standard TT"/>
                <a:cs typeface="Old Standard TT"/>
                <a:sym typeface="Old Standard TT"/>
              </a:rPr>
              <a:t> and used in this exploratory and time series data analysis. The datasets had a </a:t>
            </a:r>
            <a:r>
              <a:rPr lang="en" sz="1800">
                <a:solidFill>
                  <a:schemeClr val="dk2"/>
                </a:solidFill>
                <a:latin typeface="Old Standard TT"/>
                <a:ea typeface="Old Standard TT"/>
                <a:cs typeface="Old Standard TT"/>
                <a:sym typeface="Old Standard TT"/>
              </a:rPr>
              <a:t>varying</a:t>
            </a:r>
            <a:r>
              <a:rPr lang="en" sz="1800">
                <a:solidFill>
                  <a:schemeClr val="dk2"/>
                </a:solidFill>
                <a:latin typeface="Old Standard TT"/>
                <a:ea typeface="Old Standard TT"/>
                <a:cs typeface="Old Standard TT"/>
                <a:sym typeface="Old Standard TT"/>
              </a:rPr>
              <a:t> number of variables, with some overlaps, like year and countries. Each datasets have rows such as estimated population and number of diseases, which are used to answer the question proposed. Each datasets have more than 10,000 entries, with some datasets containing 50,000 rows.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The datasets and its analysis can be found here.</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2"/>
          <p:cNvPicPr preferRelativeResize="0"/>
          <p:nvPr/>
        </p:nvPicPr>
        <p:blipFill>
          <a:blip r:embed="rId3">
            <a:alphaModFix/>
          </a:blip>
          <a:stretch>
            <a:fillRect/>
          </a:stretch>
        </p:blipFill>
        <p:spPr>
          <a:xfrm>
            <a:off x="0" y="551925"/>
            <a:ext cx="4243126" cy="4336199"/>
          </a:xfrm>
          <a:prstGeom prst="rect">
            <a:avLst/>
          </a:prstGeom>
          <a:noFill/>
          <a:ln>
            <a:noFill/>
          </a:ln>
        </p:spPr>
      </p:pic>
      <p:sp>
        <p:nvSpPr>
          <p:cNvPr id="191" name="Google Shape;191;p32"/>
          <p:cNvSpPr txBox="1"/>
          <p:nvPr/>
        </p:nvSpPr>
        <p:spPr>
          <a:xfrm>
            <a:off x="1657700" y="1640400"/>
            <a:ext cx="2302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tatistic=-0.04896476268010751</a:t>
            </a:r>
            <a:endParaRPr b="1" sz="1000"/>
          </a:p>
        </p:txBody>
      </p:sp>
      <p:sp>
        <p:nvSpPr>
          <p:cNvPr id="192" name="Google Shape;192;p32"/>
          <p:cNvSpPr txBox="1"/>
          <p:nvPr/>
        </p:nvSpPr>
        <p:spPr>
          <a:xfrm>
            <a:off x="5241800" y="1011300"/>
            <a:ext cx="3445500" cy="3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93" name="Google Shape;193;p32"/>
          <p:cNvSpPr txBox="1"/>
          <p:nvPr/>
        </p:nvSpPr>
        <p:spPr>
          <a:xfrm>
            <a:off x="4862950" y="686625"/>
            <a:ext cx="3770100" cy="43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 analysis of these two factors show there is no correlation between GDP per capita and number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 decrease in GDP has little to no effect on the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lack of a correlation is proven by statistical calculation: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Statistic : indicates that the correlation between these factors is not statistically significant, as -0.04 is less than -0.3.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
        <p:nvSpPr>
          <p:cNvPr id="194" name="Google Shape;194;p32"/>
          <p:cNvSpPr txBox="1"/>
          <p:nvPr/>
        </p:nvSpPr>
        <p:spPr>
          <a:xfrm>
            <a:off x="-10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2"/>
                </a:solidFill>
                <a:latin typeface="Old Standard TT"/>
                <a:ea typeface="Old Standard TT"/>
                <a:cs typeface="Old Standard TT"/>
                <a:sym typeface="Old Standard TT"/>
              </a:rPr>
              <a:t>GDP per capita vs Number of deaths?</a:t>
            </a:r>
            <a:endParaRPr b="1" sz="3100">
              <a:solidFill>
                <a:schemeClr val="dk2"/>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3"/>
          <p:cNvPicPr preferRelativeResize="0"/>
          <p:nvPr/>
        </p:nvPicPr>
        <p:blipFill>
          <a:blip r:embed="rId3">
            <a:alphaModFix/>
          </a:blip>
          <a:stretch>
            <a:fillRect/>
          </a:stretch>
        </p:blipFill>
        <p:spPr>
          <a:xfrm>
            <a:off x="-8" y="910800"/>
            <a:ext cx="4800384" cy="4078875"/>
          </a:xfrm>
          <a:prstGeom prst="rect">
            <a:avLst/>
          </a:prstGeom>
          <a:noFill/>
          <a:ln>
            <a:noFill/>
          </a:ln>
        </p:spPr>
      </p:pic>
      <p:sp>
        <p:nvSpPr>
          <p:cNvPr id="200" name="Google Shape;200;p33"/>
          <p:cNvSpPr txBox="1"/>
          <p:nvPr/>
        </p:nvSpPr>
        <p:spPr>
          <a:xfrm>
            <a:off x="-100" y="0"/>
            <a:ext cx="9144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Is </a:t>
            </a:r>
            <a:r>
              <a:rPr b="1" lang="en" sz="2700">
                <a:solidFill>
                  <a:schemeClr val="dk2"/>
                </a:solidFill>
                <a:latin typeface="Old Standard TT"/>
                <a:ea typeface="Old Standard TT"/>
                <a:cs typeface="Old Standard TT"/>
                <a:sym typeface="Old Standard TT"/>
              </a:rPr>
              <a:t>this relationship seen when the values are grouped by continents?</a:t>
            </a:r>
            <a:endParaRPr b="1" sz="2700">
              <a:solidFill>
                <a:schemeClr val="dk2"/>
              </a:solidFill>
              <a:latin typeface="Old Standard TT"/>
              <a:ea typeface="Old Standard TT"/>
              <a:cs typeface="Old Standard TT"/>
              <a:sym typeface="Old Standard TT"/>
            </a:endParaRPr>
          </a:p>
        </p:txBody>
      </p:sp>
      <p:sp>
        <p:nvSpPr>
          <p:cNvPr id="201" name="Google Shape;201;p33"/>
          <p:cNvSpPr txBox="1"/>
          <p:nvPr/>
        </p:nvSpPr>
        <p:spPr>
          <a:xfrm>
            <a:off x="5123925" y="910800"/>
            <a:ext cx="3969000" cy="41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between GDP changes when the values are grouped by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Also the type of correlation produced, varies and the effect in which GDP has on number of death differs.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North America: an increase in GDP result in an increase in number of deaths.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Europe: a decrease in GDP result in a increase in number of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213825" y="129675"/>
            <a:ext cx="8930100" cy="94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Potential reasons for this?</a:t>
            </a:r>
            <a:endParaRPr b="1">
              <a:solidFill>
                <a:schemeClr val="dk2"/>
              </a:solidFill>
            </a:endParaRPr>
          </a:p>
        </p:txBody>
      </p:sp>
      <p:sp>
        <p:nvSpPr>
          <p:cNvPr id="207" name="Google Shape;207;p34"/>
          <p:cNvSpPr txBox="1"/>
          <p:nvPr/>
        </p:nvSpPr>
        <p:spPr>
          <a:xfrm>
            <a:off x="339275" y="917950"/>
            <a:ext cx="8293800" cy="38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Distribution of wealth: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country</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Unequal distribution of wealth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Access to health service: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Health services access varies based on </a:t>
            </a:r>
            <a:r>
              <a:rPr lang="en" sz="1800">
                <a:solidFill>
                  <a:schemeClr val="dk2"/>
                </a:solidFill>
                <a:latin typeface="Old Standard TT"/>
                <a:ea typeface="Old Standard TT"/>
                <a:cs typeface="Old Standard TT"/>
                <a:sym typeface="Old Standard TT"/>
              </a:rPr>
              <a:t>continent</a:t>
            </a:r>
            <a:r>
              <a:rPr lang="en" sz="1800">
                <a:solidFill>
                  <a:schemeClr val="dk2"/>
                </a:solidFill>
                <a:latin typeface="Old Standard TT"/>
                <a:ea typeface="Old Standard TT"/>
                <a:cs typeface="Old Standard TT"/>
                <a:sym typeface="Old Standard TT"/>
              </a:rPr>
              <a:t> and countries.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a:t>
            </a:r>
            <a:endParaRPr>
              <a:latin typeface="Old Standard TT"/>
              <a:ea typeface="Old Standard TT"/>
              <a:cs typeface="Old Standard TT"/>
              <a:sym typeface="Old Standard TT"/>
            </a:endParaRPr>
          </a:p>
        </p:txBody>
      </p:sp>
      <p:sp>
        <p:nvSpPr>
          <p:cNvPr id="213" name="Google Shape;213;p35"/>
          <p:cNvSpPr txBox="1"/>
          <p:nvPr/>
        </p:nvSpPr>
        <p:spPr>
          <a:xfrm>
            <a:off x="46775" y="4092225"/>
            <a:ext cx="91440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Public health expenditure has </a:t>
            </a:r>
            <a:r>
              <a:rPr lang="en" sz="1800">
                <a:solidFill>
                  <a:schemeClr val="dk2"/>
                </a:solidFill>
                <a:latin typeface="Old Standard TT"/>
                <a:ea typeface="Old Standard TT"/>
                <a:cs typeface="Old Standard TT"/>
                <a:sym typeface="Old Standard TT"/>
              </a:rPr>
              <a:t>increased</a:t>
            </a:r>
            <a:r>
              <a:rPr lang="en" sz="1800">
                <a:solidFill>
                  <a:schemeClr val="dk2"/>
                </a:solidFill>
                <a:latin typeface="Old Standard TT"/>
                <a:ea typeface="Old Standard TT"/>
                <a:cs typeface="Old Standard TT"/>
                <a:sym typeface="Old Standard TT"/>
              </a:rPr>
              <a:t> over the years in every continents.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pic>
        <p:nvPicPr>
          <p:cNvPr id="214" name="Google Shape;214;p35"/>
          <p:cNvPicPr preferRelativeResize="0"/>
          <p:nvPr/>
        </p:nvPicPr>
        <p:blipFill>
          <a:blip r:embed="rId3">
            <a:alphaModFix/>
          </a:blip>
          <a:stretch>
            <a:fillRect/>
          </a:stretch>
        </p:blipFill>
        <p:spPr>
          <a:xfrm>
            <a:off x="1492175" y="677100"/>
            <a:ext cx="6159648" cy="341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Public Health Expenditure: </a:t>
            </a:r>
            <a:r>
              <a:rPr b="1" lang="en" sz="3200">
                <a:solidFill>
                  <a:schemeClr val="dk2"/>
                </a:solidFill>
                <a:latin typeface="Old Standard TT"/>
                <a:ea typeface="Old Standard TT"/>
                <a:cs typeface="Old Standard TT"/>
                <a:sym typeface="Old Standard TT"/>
              </a:rPr>
              <a:t>Continents</a:t>
            </a:r>
            <a:endParaRPr>
              <a:latin typeface="Old Standard TT"/>
              <a:ea typeface="Old Standard TT"/>
              <a:cs typeface="Old Standard TT"/>
              <a:sym typeface="Old Standard TT"/>
            </a:endParaRPr>
          </a:p>
        </p:txBody>
      </p:sp>
      <p:sp>
        <p:nvSpPr>
          <p:cNvPr id="220" name="Google Shape;220;p36"/>
          <p:cNvSpPr txBox="1"/>
          <p:nvPr/>
        </p:nvSpPr>
        <p:spPr>
          <a:xfrm>
            <a:off x="5069550" y="9504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increase in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can be seen, when the values are grouped based on continents. Though, the level in which public health expenditure </a:t>
            </a:r>
            <a:r>
              <a:rPr lang="en" sz="1800">
                <a:solidFill>
                  <a:schemeClr val="dk2"/>
                </a:solidFill>
                <a:latin typeface="Old Standard TT"/>
                <a:ea typeface="Old Standard TT"/>
                <a:cs typeface="Old Standard TT"/>
                <a:sym typeface="Old Standard TT"/>
              </a:rPr>
              <a:t>increases</a:t>
            </a:r>
            <a:r>
              <a:rPr lang="en" sz="1800">
                <a:solidFill>
                  <a:schemeClr val="dk2"/>
                </a:solidFill>
                <a:latin typeface="Old Standard TT"/>
                <a:ea typeface="Old Standard TT"/>
                <a:cs typeface="Old Standard TT"/>
                <a:sym typeface="Old Standard TT"/>
              </a:rPr>
              <a:t>, </a:t>
            </a:r>
            <a:r>
              <a:rPr lang="en" sz="1800">
                <a:solidFill>
                  <a:schemeClr val="dk2"/>
                </a:solidFill>
                <a:latin typeface="Old Standard TT"/>
                <a:ea typeface="Old Standard TT"/>
                <a:cs typeface="Old Standard TT"/>
                <a:sym typeface="Old Standard TT"/>
              </a:rPr>
              <a:t>differs</a:t>
            </a:r>
            <a:r>
              <a:rPr lang="en" sz="1800">
                <a:solidFill>
                  <a:schemeClr val="dk2"/>
                </a:solidFill>
                <a:latin typeface="Old Standard TT"/>
                <a:ea typeface="Old Standard TT"/>
                <a:cs typeface="Old Standard TT"/>
                <a:sym typeface="Old Standard TT"/>
              </a:rPr>
              <a: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Asia and North America experience the largest increase.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pic>
        <p:nvPicPr>
          <p:cNvPr id="221" name="Google Shape;221;p36"/>
          <p:cNvPicPr preferRelativeResize="0"/>
          <p:nvPr/>
        </p:nvPicPr>
        <p:blipFill>
          <a:blip r:embed="rId3">
            <a:alphaModFix/>
          </a:blip>
          <a:stretch>
            <a:fillRect/>
          </a:stretch>
        </p:blipFill>
        <p:spPr>
          <a:xfrm>
            <a:off x="152400" y="829500"/>
            <a:ext cx="4764750" cy="40317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19625" y="510475"/>
            <a:ext cx="4134375" cy="4261476"/>
          </a:xfrm>
          <a:prstGeom prst="rect">
            <a:avLst/>
          </a:prstGeom>
          <a:noFill/>
          <a:ln>
            <a:noFill/>
          </a:ln>
        </p:spPr>
      </p:pic>
      <p:sp>
        <p:nvSpPr>
          <p:cNvPr id="227" name="Google Shape;227;p37"/>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a:t>
            </a:r>
            <a:endParaRPr sz="1200">
              <a:latin typeface="Old Standard TT"/>
              <a:ea typeface="Old Standard TT"/>
              <a:cs typeface="Old Standard TT"/>
              <a:sym typeface="Old Standard TT"/>
            </a:endParaRPr>
          </a:p>
        </p:txBody>
      </p:sp>
      <p:sp>
        <p:nvSpPr>
          <p:cNvPr id="228" name="Google Shape;228;p37"/>
          <p:cNvSpPr txBox="1"/>
          <p:nvPr/>
        </p:nvSpPr>
        <p:spPr>
          <a:xfrm>
            <a:off x="1483725" y="3619275"/>
            <a:ext cx="2596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tatistic=0.030932625779898207</a:t>
            </a:r>
            <a:endParaRPr b="1" sz="1000"/>
          </a:p>
        </p:txBody>
      </p:sp>
      <p:sp>
        <p:nvSpPr>
          <p:cNvPr id="229" name="Google Shape;229;p37"/>
          <p:cNvSpPr txBox="1"/>
          <p:nvPr/>
        </p:nvSpPr>
        <p:spPr>
          <a:xfrm>
            <a:off x="5022900" y="700300"/>
            <a:ext cx="41211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Statistical analysis of public health </a:t>
            </a:r>
            <a:r>
              <a:rPr lang="en" sz="1800">
                <a:solidFill>
                  <a:schemeClr val="dk2"/>
                </a:solidFill>
                <a:latin typeface="Old Standard TT"/>
                <a:ea typeface="Old Standard TT"/>
                <a:cs typeface="Old Standard TT"/>
                <a:sym typeface="Old Standard TT"/>
              </a:rPr>
              <a:t>expenditure</a:t>
            </a:r>
            <a:r>
              <a:rPr lang="en" sz="1800">
                <a:solidFill>
                  <a:schemeClr val="dk2"/>
                </a:solidFill>
                <a:latin typeface="Old Standard TT"/>
                <a:ea typeface="Old Standard TT"/>
                <a:cs typeface="Old Standard TT"/>
                <a:sym typeface="Old Standard TT"/>
              </a:rPr>
              <a:t> and number of death, provides evidence that there is no correlation between these two factors.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indicated by the fact the </a:t>
            </a:r>
            <a:r>
              <a:rPr lang="en" sz="1800">
                <a:solidFill>
                  <a:schemeClr val="dk2"/>
                </a:solidFill>
                <a:latin typeface="Old Standard TT"/>
                <a:ea typeface="Old Standard TT"/>
                <a:cs typeface="Old Standard TT"/>
                <a:sym typeface="Old Standard TT"/>
              </a:rPr>
              <a:t>statistic</a:t>
            </a:r>
            <a:r>
              <a:rPr lang="en" sz="1800">
                <a:solidFill>
                  <a:schemeClr val="dk2"/>
                </a:solidFill>
                <a:latin typeface="Old Standard TT"/>
                <a:ea typeface="Old Standard TT"/>
                <a:cs typeface="Old Standard TT"/>
                <a:sym typeface="Old Standard TT"/>
              </a:rPr>
              <a:t> value is less than 0.3.</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0" y="994200"/>
            <a:ext cx="4742427" cy="4012800"/>
          </a:xfrm>
          <a:prstGeom prst="rect">
            <a:avLst/>
          </a:prstGeom>
          <a:noFill/>
          <a:ln>
            <a:noFill/>
          </a:ln>
        </p:spPr>
      </p:pic>
      <p:sp>
        <p:nvSpPr>
          <p:cNvPr id="235" name="Google Shape;235;p38"/>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relationship between these two factors, shows that there is a correlation. The correlation present is dependent on the continent.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For example, a positive correlation is present in Asia. This means, as public health expenditure increase, so does number of death.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significance of these correlation is questionable and needs to be statistically calculated.</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36" name="Google Shape;236;p38"/>
          <p:cNvSpPr txBox="1"/>
          <p:nvPr/>
        </p:nvSpPr>
        <p:spPr>
          <a:xfrm>
            <a:off x="0" y="0"/>
            <a:ext cx="9144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2"/>
                </a:solidFill>
                <a:latin typeface="Old Standard TT"/>
                <a:ea typeface="Old Standard TT"/>
                <a:cs typeface="Old Standard TT"/>
                <a:sym typeface="Old Standard TT"/>
              </a:rPr>
              <a:t>Public Health Expenditure vs Number Of Deaths: Continents</a:t>
            </a:r>
            <a:endParaRPr sz="12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Diseases</a:t>
            </a:r>
            <a:endParaRPr>
              <a:latin typeface="Old Standard TT"/>
              <a:ea typeface="Old Standard TT"/>
              <a:cs typeface="Old Standard TT"/>
              <a:sym typeface="Old Standard TT"/>
            </a:endParaRPr>
          </a:p>
        </p:txBody>
      </p:sp>
      <p:sp>
        <p:nvSpPr>
          <p:cNvPr id="242" name="Google Shape;242;p39"/>
          <p:cNvSpPr txBox="1"/>
          <p:nvPr/>
        </p:nvSpPr>
        <p:spPr>
          <a:xfrm>
            <a:off x="1435400" y="4565700"/>
            <a:ext cx="68313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Number of diseases has increased throughout the years.</a:t>
            </a:r>
            <a:endParaRPr sz="1800">
              <a:solidFill>
                <a:schemeClr val="dk2"/>
              </a:solidFill>
              <a:latin typeface="Old Standard TT"/>
              <a:ea typeface="Old Standard TT"/>
              <a:cs typeface="Old Standard TT"/>
              <a:sym typeface="Old Standard TT"/>
            </a:endParaRPr>
          </a:p>
        </p:txBody>
      </p:sp>
      <p:pic>
        <p:nvPicPr>
          <p:cNvPr id="243" name="Google Shape;243;p39"/>
          <p:cNvPicPr preferRelativeResize="0"/>
          <p:nvPr/>
        </p:nvPicPr>
        <p:blipFill>
          <a:blip r:embed="rId3">
            <a:alphaModFix/>
          </a:blip>
          <a:stretch>
            <a:fillRect/>
          </a:stretch>
        </p:blipFill>
        <p:spPr>
          <a:xfrm>
            <a:off x="1109325" y="883850"/>
            <a:ext cx="6600708" cy="358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a:t>
            </a:r>
            <a:endParaRPr b="1" sz="2700">
              <a:solidFill>
                <a:schemeClr val="dk2"/>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2000">
              <a:solidFill>
                <a:schemeClr val="dk2"/>
              </a:solidFill>
            </a:endParaRPr>
          </a:p>
        </p:txBody>
      </p:sp>
      <p:pic>
        <p:nvPicPr>
          <p:cNvPr id="249" name="Google Shape;249;p40"/>
          <p:cNvPicPr preferRelativeResize="0"/>
          <p:nvPr/>
        </p:nvPicPr>
        <p:blipFill>
          <a:blip r:embed="rId3">
            <a:alphaModFix/>
          </a:blip>
          <a:stretch>
            <a:fillRect/>
          </a:stretch>
        </p:blipFill>
        <p:spPr>
          <a:xfrm>
            <a:off x="0" y="595800"/>
            <a:ext cx="4254000" cy="4438950"/>
          </a:xfrm>
          <a:prstGeom prst="rect">
            <a:avLst/>
          </a:prstGeom>
          <a:noFill/>
          <a:ln>
            <a:noFill/>
          </a:ln>
        </p:spPr>
      </p:pic>
      <p:sp>
        <p:nvSpPr>
          <p:cNvPr id="250" name="Google Shape;250;p40"/>
          <p:cNvSpPr txBox="1"/>
          <p:nvPr/>
        </p:nvSpPr>
        <p:spPr>
          <a:xfrm>
            <a:off x="1028700" y="1278050"/>
            <a:ext cx="20769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000">
                <a:solidFill>
                  <a:schemeClr val="dk2"/>
                </a:solidFill>
              </a:rPr>
              <a:t>S</a:t>
            </a:r>
            <a:r>
              <a:rPr b="1" lang="en" sz="1000">
                <a:solidFill>
                  <a:schemeClr val="dk2"/>
                </a:solidFill>
              </a:rPr>
              <a:t>tatistic=0.9843818251313584</a:t>
            </a:r>
            <a:endParaRPr b="1" sz="600"/>
          </a:p>
        </p:txBody>
      </p:sp>
      <p:sp>
        <p:nvSpPr>
          <p:cNvPr id="251" name="Google Shape;251;p40"/>
          <p:cNvSpPr txBox="1"/>
          <p:nvPr/>
        </p:nvSpPr>
        <p:spPr>
          <a:xfrm>
            <a:off x="5102175" y="994200"/>
            <a:ext cx="4041900" cy="38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As shown on the graph, there is a positive correlation between number of deaths and number of diseases.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This correlation is statistically significant, as the statistic value is close to 1.</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0" y="607800"/>
            <a:ext cx="5526275" cy="4442175"/>
          </a:xfrm>
          <a:prstGeom prst="rect">
            <a:avLst/>
          </a:prstGeom>
          <a:noFill/>
          <a:ln>
            <a:noFill/>
          </a:ln>
        </p:spPr>
      </p:pic>
      <p:sp>
        <p:nvSpPr>
          <p:cNvPr id="257" name="Google Shape;257;p41"/>
          <p:cNvSpPr txBox="1"/>
          <p:nvPr/>
        </p:nvSpPr>
        <p:spPr>
          <a:xfrm>
            <a:off x="-125" y="0"/>
            <a:ext cx="91440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dk2"/>
                </a:solidFill>
                <a:latin typeface="Old Standard TT"/>
                <a:ea typeface="Old Standard TT"/>
                <a:cs typeface="Old Standard TT"/>
                <a:sym typeface="Old Standard TT"/>
              </a:rPr>
              <a:t>Number of deaths vs Number of diseases: Continent</a:t>
            </a:r>
            <a:r>
              <a:rPr b="1" lang="en" sz="2700">
                <a:solidFill>
                  <a:schemeClr val="dk2"/>
                </a:solidFill>
              </a:rPr>
              <a:t>s</a:t>
            </a:r>
            <a:endParaRPr b="1" sz="2700">
              <a:solidFill>
                <a:schemeClr val="dk2"/>
              </a:solidFill>
            </a:endParaRPr>
          </a:p>
          <a:p>
            <a:pPr indent="0" lvl="0" marL="0" rtl="0" algn="ctr">
              <a:spcBef>
                <a:spcPts val="0"/>
              </a:spcBef>
              <a:spcAft>
                <a:spcPts val="0"/>
              </a:spcAft>
              <a:buNone/>
            </a:pPr>
            <a:r>
              <a:t/>
            </a:r>
            <a:endParaRPr b="1" sz="2000">
              <a:solidFill>
                <a:schemeClr val="dk2"/>
              </a:solidFill>
            </a:endParaRPr>
          </a:p>
        </p:txBody>
      </p:sp>
      <p:sp>
        <p:nvSpPr>
          <p:cNvPr id="258" name="Google Shape;258;p41"/>
          <p:cNvSpPr txBox="1"/>
          <p:nvPr/>
        </p:nvSpPr>
        <p:spPr>
          <a:xfrm>
            <a:off x="5482675" y="2133038"/>
            <a:ext cx="3661200" cy="13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correlation number of deaths has with number of diseases, is still seen when the values are divided by continents.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0" y="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Exploratory/Time series Data Analysis</a:t>
            </a:r>
            <a:endParaRPr b="1" sz="3600">
              <a:solidFill>
                <a:schemeClr val="dk2"/>
              </a:solidFill>
              <a:latin typeface="Old Standard TT"/>
              <a:ea typeface="Old Standard TT"/>
              <a:cs typeface="Old Standard TT"/>
              <a:sym typeface="Old Standard TT"/>
            </a:endParaRPr>
          </a:p>
        </p:txBody>
      </p:sp>
      <p:sp>
        <p:nvSpPr>
          <p:cNvPr id="72" name="Google Shape;72;p15"/>
          <p:cNvSpPr txBox="1"/>
          <p:nvPr/>
        </p:nvSpPr>
        <p:spPr>
          <a:xfrm>
            <a:off x="121800" y="972125"/>
            <a:ext cx="8938500" cy="39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Explore the changes in number of deaths and deaths rate per 100,000 in 1970, 1980, 1990, 2000,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Expectation: </a:t>
            </a:r>
            <a:r>
              <a:rPr lang="en" sz="1800">
                <a:solidFill>
                  <a:schemeClr val="dk2"/>
                </a:solidFill>
                <a:latin typeface="Old Standard TT"/>
                <a:ea typeface="Old Standard TT"/>
                <a:cs typeface="Old Standard TT"/>
                <a:sym typeface="Old Standard TT"/>
              </a:rPr>
              <a:t>Advancement</a:t>
            </a:r>
            <a:r>
              <a:rPr lang="en" sz="1800">
                <a:solidFill>
                  <a:schemeClr val="dk2"/>
                </a:solidFill>
                <a:latin typeface="Old Standard TT"/>
                <a:ea typeface="Old Standard TT"/>
                <a:cs typeface="Old Standard TT"/>
                <a:sym typeface="Old Standard TT"/>
              </a:rPr>
              <a:t> in medical technology has led to decrease in the number of deaths from 1970 - 2010?</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b="1" lang="en" sz="1800">
                <a:solidFill>
                  <a:schemeClr val="dk2"/>
                </a:solidFill>
                <a:latin typeface="Old Standard TT"/>
                <a:ea typeface="Old Standard TT"/>
                <a:cs typeface="Old Standard TT"/>
                <a:sym typeface="Old Standard TT"/>
              </a:rPr>
              <a:t>Stats:</a:t>
            </a:r>
            <a:endParaRPr b="1"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Pearson </a:t>
            </a:r>
            <a:r>
              <a:rPr lang="en" sz="1800">
                <a:solidFill>
                  <a:schemeClr val="dk2"/>
                </a:solidFill>
                <a:latin typeface="Old Standard TT"/>
                <a:ea typeface="Old Standard TT"/>
                <a:cs typeface="Old Standard TT"/>
                <a:sym typeface="Old Standard TT"/>
              </a:rPr>
              <a:t>coefficient</a:t>
            </a:r>
            <a:r>
              <a:rPr lang="en" sz="1800">
                <a:solidFill>
                  <a:schemeClr val="dk2"/>
                </a:solidFill>
                <a:latin typeface="Old Standard TT"/>
                <a:ea typeface="Old Standard TT"/>
                <a:cs typeface="Old Standard TT"/>
                <a:sym typeface="Old Standard TT"/>
              </a:rPr>
              <a:t> will be used to determine correlation between factors.</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High statistics = value above 0.3 indicate a positive correlation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rPr lang="en" sz="1800">
                <a:solidFill>
                  <a:schemeClr val="dk2"/>
                </a:solidFill>
                <a:latin typeface="Old Standard TT"/>
                <a:ea typeface="Old Standard TT"/>
                <a:cs typeface="Old Standard TT"/>
                <a:sym typeface="Old Standard TT"/>
              </a:rPr>
              <a:t>Negative statistics = value above -0.3 indicate a negative </a:t>
            </a:r>
            <a:r>
              <a:rPr lang="en" sz="1800">
                <a:solidFill>
                  <a:schemeClr val="dk2"/>
                </a:solidFill>
                <a:latin typeface="Old Standard TT"/>
                <a:ea typeface="Old Standard TT"/>
                <a:cs typeface="Old Standard TT"/>
                <a:sym typeface="Old Standard TT"/>
              </a:rPr>
              <a:t>correlation</a:t>
            </a:r>
            <a:r>
              <a:rPr lang="en" sz="1800">
                <a:solidFill>
                  <a:schemeClr val="dk2"/>
                </a:solidFill>
                <a:latin typeface="Old Standard TT"/>
                <a:ea typeface="Old Standard TT"/>
                <a:cs typeface="Old Standard TT"/>
                <a:sym typeface="Old Standard TT"/>
              </a:rPr>
              <a:t> is present.</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12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2"/>
          <p:cNvPicPr preferRelativeResize="0"/>
          <p:nvPr/>
        </p:nvPicPr>
        <p:blipFill>
          <a:blip r:embed="rId3">
            <a:alphaModFix/>
          </a:blip>
          <a:stretch>
            <a:fillRect/>
          </a:stretch>
        </p:blipFill>
        <p:spPr>
          <a:xfrm>
            <a:off x="43500" y="632825"/>
            <a:ext cx="4204501" cy="4387300"/>
          </a:xfrm>
          <a:prstGeom prst="rect">
            <a:avLst/>
          </a:prstGeom>
          <a:noFill/>
          <a:ln>
            <a:noFill/>
          </a:ln>
        </p:spPr>
      </p:pic>
      <p:sp>
        <p:nvSpPr>
          <p:cNvPr id="264" name="Google Shape;264;p42"/>
          <p:cNvSpPr txBox="1"/>
          <p:nvPr/>
        </p:nvSpPr>
        <p:spPr>
          <a:xfrm>
            <a:off x="4572000" y="700300"/>
            <a:ext cx="4485000" cy="41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Analysis</a:t>
            </a:r>
            <a:r>
              <a:rPr lang="en" sz="1800">
                <a:solidFill>
                  <a:schemeClr val="dk2"/>
                </a:solidFill>
                <a:latin typeface="Old Standard TT"/>
                <a:ea typeface="Old Standard TT"/>
                <a:cs typeface="Old Standard TT"/>
                <a:sym typeface="Old Standard TT"/>
              </a:rPr>
              <a:t> of the relationship between population and number of diseases, show a strong positive correlation. </a:t>
            </a:r>
            <a:r>
              <a:rPr lang="en" sz="1800">
                <a:solidFill>
                  <a:schemeClr val="dk2"/>
                </a:solidFill>
                <a:latin typeface="Old Standard TT"/>
                <a:ea typeface="Old Standard TT"/>
                <a:cs typeface="Old Standard TT"/>
                <a:sym typeface="Old Standard TT"/>
              </a:rPr>
              <a:t>This relation can spawn reasons as to why an increase in population result in more deaths.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Reason: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Population increase, could result in communicable diseases being able to spread easier.</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265" name="Google Shape;265;p42"/>
          <p:cNvSpPr txBox="1"/>
          <p:nvPr/>
        </p:nvSpPr>
        <p:spPr>
          <a:xfrm>
            <a:off x="0" y="-76100"/>
            <a:ext cx="9144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2"/>
                </a:solidFill>
                <a:latin typeface="Old Standard TT"/>
                <a:ea typeface="Old Standard TT"/>
                <a:cs typeface="Old Standard TT"/>
                <a:sym typeface="Old Standard TT"/>
              </a:rPr>
              <a:t>Can the relationship Number of death has with Number of diseases explain population results?</a:t>
            </a:r>
            <a:endParaRPr b="1" sz="2100">
              <a:solidFill>
                <a:schemeClr val="dk2"/>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dk2"/>
                </a:solidFill>
              </a:rPr>
              <a:t>Conclusion</a:t>
            </a:r>
            <a:endParaRPr b="1">
              <a:solidFill>
                <a:schemeClr val="dk2"/>
              </a:solidFill>
            </a:endParaRPr>
          </a:p>
        </p:txBody>
      </p:sp>
      <p:sp>
        <p:nvSpPr>
          <p:cNvPr id="271" name="Google Shape;271;p4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Number of deaths and increase.</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Death rate per 100,000 has decreased</a:t>
            </a:r>
            <a:endParaRPr>
              <a:solidFill>
                <a:schemeClr val="dk2"/>
              </a:solidFill>
            </a:endParaRPr>
          </a:p>
          <a:p>
            <a:pPr indent="0" lvl="0" marL="0" rtl="0" algn="l">
              <a:spcBef>
                <a:spcPts val="1200"/>
              </a:spcBef>
              <a:spcAft>
                <a:spcPts val="0"/>
              </a:spcAft>
              <a:buNone/>
            </a:pPr>
            <a:r>
              <a:rPr lang="en">
                <a:solidFill>
                  <a:schemeClr val="dk2"/>
                </a:solidFill>
              </a:rPr>
              <a:t>Why has number of deaths increase?</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Increase in population leads to increase in diseases due to ease of spread of contaminating diseases. Resulting in an increase in number of deaths.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GDP per capita impact on number of death varies. This could be due to the distribution of wealth.</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Public health expenditure impact on number of death varies depending on continents. The reason for this varies and could be due to country based factors.e.g. How public health is accessed.</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10628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Which diseases should health services and the public be aware of?</a:t>
            </a:r>
            <a:endParaRPr/>
          </a:p>
        </p:txBody>
      </p:sp>
      <p:sp>
        <p:nvSpPr>
          <p:cNvPr id="281" name="Google Shape;281;p45"/>
          <p:cNvSpPr txBox="1"/>
          <p:nvPr/>
        </p:nvSpPr>
        <p:spPr>
          <a:xfrm>
            <a:off x="0" y="0"/>
            <a:ext cx="91440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1"/>
                </a:solidFill>
                <a:latin typeface="Old Standard TT"/>
                <a:ea typeface="Old Standard TT"/>
                <a:cs typeface="Old Standard TT"/>
                <a:sym typeface="Old Standard TT"/>
              </a:rPr>
              <a:t>Further Analysis</a:t>
            </a:r>
            <a:endParaRPr sz="3100">
              <a:solidFill>
                <a:schemeClr val="dk1"/>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Old Standard TT"/>
                <a:ea typeface="Old Standard TT"/>
                <a:cs typeface="Old Standard TT"/>
                <a:sym typeface="Old Standard TT"/>
              </a:rPr>
              <a:t>Deadliest Diseases</a:t>
            </a:r>
            <a:endParaRPr>
              <a:solidFill>
                <a:schemeClr val="dk1"/>
              </a:solidFill>
              <a:latin typeface="Old Standard TT"/>
              <a:ea typeface="Old Standard TT"/>
              <a:cs typeface="Old Standard TT"/>
              <a:sym typeface="Old Standard TT"/>
            </a:endParaRPr>
          </a:p>
        </p:txBody>
      </p:sp>
      <p:sp>
        <p:nvSpPr>
          <p:cNvPr id="287" name="Google Shape;287;p46"/>
          <p:cNvSpPr txBox="1"/>
          <p:nvPr/>
        </p:nvSpPr>
        <p:spPr>
          <a:xfrm>
            <a:off x="6312600" y="174500"/>
            <a:ext cx="2831400" cy="48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Cancer is the most deadliest disease.</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Reasons: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cure for metastatic cancers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Lack of consistent screenings.</a:t>
            </a:r>
            <a:endParaRPr sz="1600">
              <a:solidFill>
                <a:schemeClr val="dk2"/>
              </a:solidFill>
              <a:latin typeface="Old Standard TT"/>
              <a:ea typeface="Old Standard TT"/>
              <a:cs typeface="Old Standard TT"/>
              <a:sym typeface="Old Standard TT"/>
            </a:endParaRPr>
          </a:p>
          <a:p>
            <a:pPr indent="-330200" lvl="0" marL="457200" rtl="0" algn="l">
              <a:spcBef>
                <a:spcPts val="0"/>
              </a:spcBef>
              <a:spcAft>
                <a:spcPts val="0"/>
              </a:spcAft>
              <a:buClr>
                <a:schemeClr val="dk2"/>
              </a:buClr>
              <a:buSzPts val="1600"/>
              <a:buFont typeface="Old Standard TT"/>
              <a:buChar char="●"/>
            </a:pPr>
            <a:r>
              <a:rPr lang="en" sz="1600">
                <a:solidFill>
                  <a:schemeClr val="dk2"/>
                </a:solidFill>
                <a:latin typeface="Old Standard TT"/>
                <a:ea typeface="Old Standard TT"/>
                <a:cs typeface="Old Standard TT"/>
                <a:sym typeface="Old Standard TT"/>
              </a:rPr>
              <a:t>Bad habits e.g. smoking/ drinking</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600">
                <a:solidFill>
                  <a:schemeClr val="dk2"/>
                </a:solidFill>
                <a:latin typeface="Old Standard TT"/>
                <a:ea typeface="Old Standard TT"/>
                <a:cs typeface="Old Standard TT"/>
                <a:sym typeface="Old Standard TT"/>
              </a:rPr>
              <a:t>A majority of the diseases shown on the graph can be prevented with better lifestyle, easier access to public health services/medications and increase in scientific </a:t>
            </a:r>
            <a:r>
              <a:rPr lang="en" sz="1600">
                <a:solidFill>
                  <a:schemeClr val="dk2"/>
                </a:solidFill>
                <a:latin typeface="Old Standard TT"/>
                <a:ea typeface="Old Standard TT"/>
                <a:cs typeface="Old Standard TT"/>
                <a:sym typeface="Old Standard TT"/>
              </a:rPr>
              <a:t>research</a:t>
            </a:r>
            <a:r>
              <a:rPr lang="en" sz="1600">
                <a:solidFill>
                  <a:schemeClr val="dk2"/>
                </a:solidFill>
                <a:latin typeface="Old Standard TT"/>
                <a:ea typeface="Old Standard TT"/>
                <a:cs typeface="Old Standard TT"/>
                <a:sym typeface="Old Standard TT"/>
              </a:rPr>
              <a:t>/drug development.</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6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chemeClr val="dk2"/>
              </a:solidFill>
              <a:latin typeface="Old Standard TT"/>
              <a:ea typeface="Old Standard TT"/>
              <a:cs typeface="Old Standard TT"/>
              <a:sym typeface="Old Standard TT"/>
            </a:endParaRPr>
          </a:p>
        </p:txBody>
      </p:sp>
      <p:pic>
        <p:nvPicPr>
          <p:cNvPr id="288" name="Google Shape;288;p46"/>
          <p:cNvPicPr preferRelativeResize="0"/>
          <p:nvPr/>
        </p:nvPicPr>
        <p:blipFill>
          <a:blip r:embed="rId3">
            <a:alphaModFix/>
          </a:blip>
          <a:stretch>
            <a:fillRect/>
          </a:stretch>
        </p:blipFill>
        <p:spPr>
          <a:xfrm>
            <a:off x="119075" y="829500"/>
            <a:ext cx="6193601" cy="248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1958550"/>
            <a:ext cx="8520600" cy="122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Has Cancer been the most deadliest disease from 1980 - 2010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6375" y="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00"/>
              <a:t>Oceania</a:t>
            </a:r>
            <a:endParaRPr b="1" sz="3200"/>
          </a:p>
        </p:txBody>
      </p:sp>
      <p:grpSp>
        <p:nvGrpSpPr>
          <p:cNvPr id="299" name="Google Shape;299;p48"/>
          <p:cNvGrpSpPr/>
          <p:nvPr/>
        </p:nvGrpSpPr>
        <p:grpSpPr>
          <a:xfrm>
            <a:off x="-253" y="1004360"/>
            <a:ext cx="9144046" cy="3817437"/>
            <a:chOff x="-547612" y="1004371"/>
            <a:chExt cx="9691623" cy="3893755"/>
          </a:xfrm>
        </p:grpSpPr>
        <p:pic>
          <p:nvPicPr>
            <p:cNvPr id="300" name="Google Shape;300;p48"/>
            <p:cNvPicPr preferRelativeResize="0"/>
            <p:nvPr/>
          </p:nvPicPr>
          <p:blipFill>
            <a:blip r:embed="rId3">
              <a:alphaModFix/>
            </a:blip>
            <a:stretch>
              <a:fillRect/>
            </a:stretch>
          </p:blipFill>
          <p:spPr>
            <a:xfrm>
              <a:off x="4298175" y="2951250"/>
              <a:ext cx="4845826" cy="1946875"/>
            </a:xfrm>
            <a:prstGeom prst="rect">
              <a:avLst/>
            </a:prstGeom>
            <a:noFill/>
            <a:ln>
              <a:noFill/>
            </a:ln>
          </p:spPr>
        </p:pic>
        <p:pic>
          <p:nvPicPr>
            <p:cNvPr id="301" name="Google Shape;301;p48"/>
            <p:cNvPicPr preferRelativeResize="0"/>
            <p:nvPr/>
          </p:nvPicPr>
          <p:blipFill>
            <a:blip r:embed="rId4">
              <a:alphaModFix/>
            </a:blip>
            <a:stretch>
              <a:fillRect/>
            </a:stretch>
          </p:blipFill>
          <p:spPr>
            <a:xfrm>
              <a:off x="-547578" y="2951249"/>
              <a:ext cx="4845752" cy="1946875"/>
            </a:xfrm>
            <a:prstGeom prst="rect">
              <a:avLst/>
            </a:prstGeom>
            <a:noFill/>
            <a:ln>
              <a:noFill/>
            </a:ln>
          </p:spPr>
        </p:pic>
        <p:pic>
          <p:nvPicPr>
            <p:cNvPr id="302" name="Google Shape;302;p48"/>
            <p:cNvPicPr preferRelativeResize="0"/>
            <p:nvPr/>
          </p:nvPicPr>
          <p:blipFill>
            <a:blip r:embed="rId5">
              <a:alphaModFix/>
            </a:blip>
            <a:stretch>
              <a:fillRect/>
            </a:stretch>
          </p:blipFill>
          <p:spPr>
            <a:xfrm>
              <a:off x="4298175" y="1004375"/>
              <a:ext cx="4845836" cy="1946875"/>
            </a:xfrm>
            <a:prstGeom prst="rect">
              <a:avLst/>
            </a:prstGeom>
            <a:noFill/>
            <a:ln>
              <a:noFill/>
            </a:ln>
          </p:spPr>
        </p:pic>
        <p:pic>
          <p:nvPicPr>
            <p:cNvPr id="303" name="Google Shape;303;p48"/>
            <p:cNvPicPr preferRelativeResize="0"/>
            <p:nvPr/>
          </p:nvPicPr>
          <p:blipFill>
            <a:blip r:embed="rId6">
              <a:alphaModFix/>
            </a:blip>
            <a:stretch>
              <a:fillRect/>
            </a:stretch>
          </p:blipFill>
          <p:spPr>
            <a:xfrm>
              <a:off x="-547612" y="1004371"/>
              <a:ext cx="4845828" cy="1946875"/>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311700" y="1405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Oceania insights</a:t>
            </a:r>
            <a:endParaRPr b="1"/>
          </a:p>
        </p:txBody>
      </p:sp>
      <p:sp>
        <p:nvSpPr>
          <p:cNvPr id="309" name="Google Shape;309;p49"/>
          <p:cNvSpPr txBox="1"/>
          <p:nvPr>
            <p:ph idx="1" type="body"/>
          </p:nvPr>
        </p:nvSpPr>
        <p:spPr>
          <a:xfrm>
            <a:off x="311700" y="1058225"/>
            <a:ext cx="6117000" cy="3720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Cancer remains the most deadliest disease in Oceania from 1980 - 2010.</a:t>
            </a:r>
            <a:endParaRPr/>
          </a:p>
          <a:p>
            <a:pPr indent="0" lvl="0" marL="0" rtl="0" algn="l">
              <a:spcBef>
                <a:spcPts val="1200"/>
              </a:spcBef>
              <a:spcAft>
                <a:spcPts val="0"/>
              </a:spcAft>
              <a:buNone/>
            </a:pPr>
            <a:r>
              <a:rPr lang="en"/>
              <a:t>Ischemic heart diseases seem to have the same </a:t>
            </a:r>
            <a:r>
              <a:rPr lang="en"/>
              <a:t>prevalence</a:t>
            </a:r>
            <a:r>
              <a:rPr lang="en"/>
              <a:t> as cancer in Oceania. Remaining in the top 5 most </a:t>
            </a:r>
            <a:r>
              <a:rPr lang="en"/>
              <a:t>deadliest</a:t>
            </a:r>
            <a:r>
              <a:rPr lang="en"/>
              <a:t> diseases from 1980 - 2010.</a:t>
            </a:r>
            <a:endParaRPr/>
          </a:p>
          <a:p>
            <a:pPr indent="0" lvl="0" marL="0" rtl="0" algn="l">
              <a:spcBef>
                <a:spcPts val="1200"/>
              </a:spcBef>
              <a:spcAft>
                <a:spcPts val="0"/>
              </a:spcAft>
              <a:buNone/>
            </a:pPr>
            <a:r>
              <a:rPr lang="en"/>
              <a:t>Ischemic stroke and </a:t>
            </a:r>
            <a:r>
              <a:rPr lang="en"/>
              <a:t>alzheimer</a:t>
            </a:r>
            <a:r>
              <a:rPr lang="en"/>
              <a:t> are the two diseases present in </a:t>
            </a:r>
            <a:r>
              <a:rPr lang="en"/>
              <a:t>oceania</a:t>
            </a:r>
            <a:r>
              <a:rPr lang="en"/>
              <a:t> that are not seen Worldwide,</a:t>
            </a:r>
            <a:endParaRPr/>
          </a:p>
          <a:p>
            <a:pPr indent="0" lvl="0" marL="0" rtl="0" algn="l">
              <a:spcBef>
                <a:spcPts val="1200"/>
              </a:spcBef>
              <a:spcAft>
                <a:spcPts val="0"/>
              </a:spcAft>
              <a:buNone/>
            </a:pPr>
            <a:r>
              <a:rPr lang="en"/>
              <a:t>Like the other top 5 diseases seen worldwide, </a:t>
            </a:r>
            <a:r>
              <a:rPr lang="en"/>
              <a:t>ischemic</a:t>
            </a:r>
            <a:r>
              <a:rPr lang="en"/>
              <a:t> stroke and </a:t>
            </a:r>
            <a:r>
              <a:rPr lang="en"/>
              <a:t>Alzheimer</a:t>
            </a:r>
            <a:r>
              <a:rPr lang="en"/>
              <a:t> are caused by genetic, </a:t>
            </a:r>
            <a:r>
              <a:rPr lang="en"/>
              <a:t>environmental</a:t>
            </a:r>
            <a:r>
              <a:rPr lang="en"/>
              <a:t> and lifestyle choices.  </a:t>
            </a:r>
            <a:r>
              <a:rPr lang="en"/>
              <a:t>Investment</a:t>
            </a:r>
            <a:r>
              <a:rPr lang="en"/>
              <a:t> in public healthcare and public awareness, can help prevent these diseases.</a:t>
            </a:r>
            <a:endParaRPr/>
          </a:p>
          <a:p>
            <a:pPr indent="0" lvl="0" marL="0" rtl="0" algn="l">
              <a:spcBef>
                <a:spcPts val="1200"/>
              </a:spcBef>
              <a:spcAft>
                <a:spcPts val="1200"/>
              </a:spcAft>
              <a:buNone/>
            </a:pPr>
            <a:r>
              <a:t/>
            </a:r>
            <a:endParaRPr/>
          </a:p>
        </p:txBody>
      </p:sp>
      <p:pic>
        <p:nvPicPr>
          <p:cNvPr id="310" name="Google Shape;310;p49"/>
          <p:cNvPicPr preferRelativeResize="0"/>
          <p:nvPr/>
        </p:nvPicPr>
        <p:blipFill>
          <a:blip r:embed="rId3">
            <a:alphaModFix/>
          </a:blip>
          <a:stretch>
            <a:fillRect/>
          </a:stretch>
        </p:blipFill>
        <p:spPr>
          <a:xfrm>
            <a:off x="6521150" y="1058225"/>
            <a:ext cx="2622850" cy="2394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94200" y="5355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a:t>
            </a:r>
            <a:endParaRPr/>
          </a:p>
        </p:txBody>
      </p:sp>
      <p:grpSp>
        <p:nvGrpSpPr>
          <p:cNvPr id="316" name="Google Shape;316;p50"/>
          <p:cNvGrpSpPr/>
          <p:nvPr/>
        </p:nvGrpSpPr>
        <p:grpSpPr>
          <a:xfrm>
            <a:off x="41" y="813930"/>
            <a:ext cx="9143690" cy="3822695"/>
            <a:chOff x="-1395062" y="813952"/>
            <a:chExt cx="10539062" cy="4203073"/>
          </a:xfrm>
        </p:grpSpPr>
        <p:pic>
          <p:nvPicPr>
            <p:cNvPr id="317" name="Google Shape;317;p50"/>
            <p:cNvPicPr preferRelativeResize="0"/>
            <p:nvPr/>
          </p:nvPicPr>
          <p:blipFill>
            <a:blip r:embed="rId3">
              <a:alphaModFix/>
            </a:blip>
            <a:stretch>
              <a:fillRect/>
            </a:stretch>
          </p:blipFill>
          <p:spPr>
            <a:xfrm>
              <a:off x="3866950" y="2896900"/>
              <a:ext cx="5277049" cy="2120125"/>
            </a:xfrm>
            <a:prstGeom prst="rect">
              <a:avLst/>
            </a:prstGeom>
            <a:noFill/>
            <a:ln>
              <a:noFill/>
            </a:ln>
          </p:spPr>
        </p:pic>
        <p:pic>
          <p:nvPicPr>
            <p:cNvPr id="318" name="Google Shape;318;p50"/>
            <p:cNvPicPr preferRelativeResize="0"/>
            <p:nvPr/>
          </p:nvPicPr>
          <p:blipFill>
            <a:blip r:embed="rId4">
              <a:alphaModFix/>
            </a:blip>
            <a:stretch>
              <a:fillRect/>
            </a:stretch>
          </p:blipFill>
          <p:spPr>
            <a:xfrm>
              <a:off x="-1380020" y="2909550"/>
              <a:ext cx="5246969" cy="2094825"/>
            </a:xfrm>
            <a:prstGeom prst="rect">
              <a:avLst/>
            </a:prstGeom>
            <a:noFill/>
            <a:ln>
              <a:noFill/>
            </a:ln>
          </p:spPr>
        </p:pic>
        <p:pic>
          <p:nvPicPr>
            <p:cNvPr id="319" name="Google Shape;319;p50"/>
            <p:cNvPicPr preferRelativeResize="0"/>
            <p:nvPr/>
          </p:nvPicPr>
          <p:blipFill>
            <a:blip r:embed="rId5">
              <a:alphaModFix/>
            </a:blip>
            <a:stretch>
              <a:fillRect/>
            </a:stretch>
          </p:blipFill>
          <p:spPr>
            <a:xfrm>
              <a:off x="3898425" y="814725"/>
              <a:ext cx="5214093" cy="2094825"/>
            </a:xfrm>
            <a:prstGeom prst="rect">
              <a:avLst/>
            </a:prstGeom>
            <a:noFill/>
            <a:ln>
              <a:noFill/>
            </a:ln>
          </p:spPr>
        </p:pic>
        <p:pic>
          <p:nvPicPr>
            <p:cNvPr id="320" name="Google Shape;320;p50"/>
            <p:cNvPicPr preferRelativeResize="0"/>
            <p:nvPr/>
          </p:nvPicPr>
          <p:blipFill>
            <a:blip r:embed="rId6">
              <a:alphaModFix/>
            </a:blip>
            <a:stretch>
              <a:fillRect/>
            </a:stretch>
          </p:blipFill>
          <p:spPr>
            <a:xfrm>
              <a:off x="-1395062" y="813952"/>
              <a:ext cx="5277049" cy="2096372"/>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Asia Insights</a:t>
            </a:r>
            <a:endParaRPr/>
          </a:p>
        </p:txBody>
      </p:sp>
      <p:sp>
        <p:nvSpPr>
          <p:cNvPr id="326" name="Google Shape;326;p51"/>
          <p:cNvSpPr txBox="1"/>
          <p:nvPr>
            <p:ph idx="1" type="body"/>
          </p:nvPr>
        </p:nvSpPr>
        <p:spPr>
          <a:xfrm>
            <a:off x="311700" y="1171600"/>
            <a:ext cx="4407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Diarrheal disease beats cancer as the most </a:t>
            </a:r>
            <a:r>
              <a:rPr lang="en"/>
              <a:t>deadliest</a:t>
            </a:r>
            <a:r>
              <a:rPr lang="en"/>
              <a:t> disease in 1980, in Asia. </a:t>
            </a:r>
            <a:r>
              <a:rPr lang="en"/>
              <a:t>Potential</a:t>
            </a:r>
            <a:r>
              <a:rPr lang="en"/>
              <a:t> reason for this could be due to the the foods preparation. </a:t>
            </a:r>
            <a:endParaRPr/>
          </a:p>
          <a:p>
            <a:pPr indent="0" lvl="0" marL="0" rtl="0" algn="l">
              <a:spcBef>
                <a:spcPts val="1200"/>
              </a:spcBef>
              <a:spcAft>
                <a:spcPts val="1200"/>
              </a:spcAft>
              <a:buNone/>
            </a:pPr>
            <a:r>
              <a:rPr lang="en"/>
              <a:t>Intracerebral Hemorrhage, is an unexpected diseases present in Asia from 2000 - 2010. A reason for this could be the due to genetic </a:t>
            </a:r>
            <a:r>
              <a:rPr lang="en"/>
              <a:t>factors</a:t>
            </a:r>
            <a:r>
              <a:rPr baseline="30000" lang="en" u="sng">
                <a:solidFill>
                  <a:schemeClr val="hlink"/>
                </a:solidFill>
                <a:hlinkClick r:id="rId3"/>
              </a:rPr>
              <a:t>1</a:t>
            </a:r>
            <a:r>
              <a:rPr lang="en"/>
              <a:t>, though further </a:t>
            </a:r>
            <a:r>
              <a:rPr lang="en"/>
              <a:t>research</a:t>
            </a:r>
            <a:r>
              <a:rPr lang="en"/>
              <a:t> is needed to </a:t>
            </a:r>
            <a:r>
              <a:rPr lang="en"/>
              <a:t>determine</a:t>
            </a:r>
            <a:r>
              <a:rPr lang="en"/>
              <a:t> this. </a:t>
            </a:r>
            <a:endParaRPr/>
          </a:p>
        </p:txBody>
      </p:sp>
      <p:pic>
        <p:nvPicPr>
          <p:cNvPr id="327" name="Google Shape;327;p51"/>
          <p:cNvPicPr preferRelativeResize="0"/>
          <p:nvPr/>
        </p:nvPicPr>
        <p:blipFill rotWithShape="1">
          <a:blip r:embed="rId4">
            <a:alphaModFix/>
          </a:blip>
          <a:srcRect b="0" l="0" r="0" t="62135"/>
          <a:stretch/>
        </p:blipFill>
        <p:spPr>
          <a:xfrm>
            <a:off x="5112125" y="1417400"/>
            <a:ext cx="4031876" cy="1957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0" y="1049400"/>
            <a:ext cx="6178725" cy="3332900"/>
          </a:xfrm>
          <a:prstGeom prst="rect">
            <a:avLst/>
          </a:prstGeom>
          <a:noFill/>
          <a:ln>
            <a:noFill/>
          </a:ln>
        </p:spPr>
      </p:pic>
      <p:sp>
        <p:nvSpPr>
          <p:cNvPr id="78" name="Google Shape;78;p16"/>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Number of Deaths decrease?</a:t>
            </a:r>
            <a:endParaRPr b="1" sz="3600">
              <a:solidFill>
                <a:schemeClr val="dk2"/>
              </a:solidFill>
              <a:latin typeface="Old Standard TT"/>
              <a:ea typeface="Old Standard TT"/>
              <a:cs typeface="Old Standard TT"/>
              <a:sym typeface="Old Standard TT"/>
            </a:endParaRPr>
          </a:p>
        </p:txBody>
      </p:sp>
      <p:sp>
        <p:nvSpPr>
          <p:cNvPr id="79" name="Google Shape;79;p16"/>
          <p:cNvSpPr txBox="1"/>
          <p:nvPr/>
        </p:nvSpPr>
        <p:spPr>
          <a:xfrm>
            <a:off x="6178725" y="1049400"/>
            <a:ext cx="2827200" cy="30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Based on the data used, number of deaths ahs increased overall from 1970 - 2010, regardless of gender.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rPr lang="en" sz="1800">
                <a:solidFill>
                  <a:schemeClr val="dk2"/>
                </a:solidFill>
                <a:latin typeface="Old Standard TT"/>
                <a:ea typeface="Old Standard TT"/>
                <a:cs typeface="Old Standard TT"/>
                <a:sym typeface="Old Standard TT"/>
              </a:rPr>
              <a:t>14.614% more men died during these years compared to women.</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115950" y="1079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a:t>
            </a:r>
            <a:endParaRPr/>
          </a:p>
        </p:txBody>
      </p:sp>
      <p:grpSp>
        <p:nvGrpSpPr>
          <p:cNvPr id="333" name="Google Shape;333;p52"/>
          <p:cNvGrpSpPr/>
          <p:nvPr/>
        </p:nvGrpSpPr>
        <p:grpSpPr>
          <a:xfrm>
            <a:off x="1" y="913154"/>
            <a:ext cx="9143994" cy="4006505"/>
            <a:chOff x="-1056796" y="913121"/>
            <a:chExt cx="10200796" cy="4082855"/>
          </a:xfrm>
        </p:grpSpPr>
        <p:pic>
          <p:nvPicPr>
            <p:cNvPr id="334" name="Google Shape;334;p52"/>
            <p:cNvPicPr preferRelativeResize="0"/>
            <p:nvPr/>
          </p:nvPicPr>
          <p:blipFill>
            <a:blip r:embed="rId3">
              <a:alphaModFix/>
            </a:blip>
            <a:stretch>
              <a:fillRect/>
            </a:stretch>
          </p:blipFill>
          <p:spPr>
            <a:xfrm>
              <a:off x="4024400" y="2954546"/>
              <a:ext cx="5119600" cy="2041429"/>
            </a:xfrm>
            <a:prstGeom prst="rect">
              <a:avLst/>
            </a:prstGeom>
            <a:noFill/>
            <a:ln>
              <a:noFill/>
            </a:ln>
          </p:spPr>
        </p:pic>
        <p:pic>
          <p:nvPicPr>
            <p:cNvPr id="335" name="Google Shape;335;p52"/>
            <p:cNvPicPr preferRelativeResize="0"/>
            <p:nvPr/>
          </p:nvPicPr>
          <p:blipFill>
            <a:blip r:embed="rId4">
              <a:alphaModFix/>
            </a:blip>
            <a:stretch>
              <a:fillRect/>
            </a:stretch>
          </p:blipFill>
          <p:spPr>
            <a:xfrm>
              <a:off x="-1056796" y="2954550"/>
              <a:ext cx="5081197" cy="2041425"/>
            </a:xfrm>
            <a:prstGeom prst="rect">
              <a:avLst/>
            </a:prstGeom>
            <a:noFill/>
            <a:ln>
              <a:noFill/>
            </a:ln>
          </p:spPr>
        </p:pic>
        <p:pic>
          <p:nvPicPr>
            <p:cNvPr id="336" name="Google Shape;336;p52"/>
            <p:cNvPicPr preferRelativeResize="0"/>
            <p:nvPr/>
          </p:nvPicPr>
          <p:blipFill>
            <a:blip r:embed="rId5">
              <a:alphaModFix/>
            </a:blip>
            <a:stretch>
              <a:fillRect/>
            </a:stretch>
          </p:blipFill>
          <p:spPr>
            <a:xfrm>
              <a:off x="4043613" y="913124"/>
              <a:ext cx="5081163" cy="2041425"/>
            </a:xfrm>
            <a:prstGeom prst="rect">
              <a:avLst/>
            </a:prstGeom>
            <a:noFill/>
            <a:ln>
              <a:noFill/>
            </a:ln>
          </p:spPr>
        </p:pic>
        <p:pic>
          <p:nvPicPr>
            <p:cNvPr id="337" name="Google Shape;337;p52"/>
            <p:cNvPicPr preferRelativeResize="0"/>
            <p:nvPr/>
          </p:nvPicPr>
          <p:blipFill>
            <a:blip r:embed="rId6">
              <a:alphaModFix/>
            </a:blip>
            <a:stretch>
              <a:fillRect/>
            </a:stretch>
          </p:blipFill>
          <p:spPr>
            <a:xfrm>
              <a:off x="-1056787" y="913121"/>
              <a:ext cx="5081165" cy="2041425"/>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Europe Insights</a:t>
            </a:r>
            <a:endParaRPr/>
          </a:p>
        </p:txBody>
      </p:sp>
      <p:sp>
        <p:nvSpPr>
          <p:cNvPr id="343" name="Google Shape;343;p53"/>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Ischemic heart disease is the </a:t>
            </a:r>
            <a:r>
              <a:rPr lang="en"/>
              <a:t>deadliest</a:t>
            </a:r>
            <a:r>
              <a:rPr lang="en"/>
              <a:t> disease in Europe from 1980 - 2010. </a:t>
            </a:r>
            <a:r>
              <a:rPr lang="en"/>
              <a:t>Whereas</a:t>
            </a:r>
            <a:r>
              <a:rPr lang="en"/>
              <a:t>, cancer’s ranking </a:t>
            </a:r>
            <a:r>
              <a:rPr lang="en"/>
              <a:t>fluctuates</a:t>
            </a:r>
            <a:r>
              <a:rPr lang="en"/>
              <a:t>, but still remains in the top 5 during these years. </a:t>
            </a:r>
            <a:endParaRPr/>
          </a:p>
          <a:p>
            <a:pPr indent="0" lvl="0" marL="0" rtl="0" algn="l">
              <a:spcBef>
                <a:spcPts val="1200"/>
              </a:spcBef>
              <a:spcAft>
                <a:spcPts val="0"/>
              </a:spcAft>
              <a:buNone/>
            </a:pPr>
            <a:r>
              <a:rPr lang="en"/>
              <a:t>Ischemic heart diseases </a:t>
            </a:r>
            <a:r>
              <a:rPr lang="en"/>
              <a:t>prevalence</a:t>
            </a:r>
            <a:r>
              <a:rPr lang="en"/>
              <a:t> in europe could be due to lifestyle choices, caused by wealth disparity.</a:t>
            </a:r>
            <a:endParaRPr/>
          </a:p>
          <a:p>
            <a:pPr indent="0" lvl="0" marL="0" rtl="0" algn="l">
              <a:spcBef>
                <a:spcPts val="1200"/>
              </a:spcBef>
              <a:spcAft>
                <a:spcPts val="1200"/>
              </a:spcAft>
              <a:buNone/>
            </a:pPr>
            <a:r>
              <a:rPr lang="en"/>
              <a:t>There have been no changes in the diseases that appear in Europe top 5 deadliest diseases. The only changes that occur is their ranking.</a:t>
            </a:r>
            <a:endParaRPr/>
          </a:p>
        </p:txBody>
      </p:sp>
      <p:pic>
        <p:nvPicPr>
          <p:cNvPr id="344" name="Google Shape;344;p53"/>
          <p:cNvPicPr preferRelativeResize="0"/>
          <p:nvPr/>
        </p:nvPicPr>
        <p:blipFill>
          <a:blip r:embed="rId3">
            <a:alphaModFix/>
          </a:blip>
          <a:stretch>
            <a:fillRect/>
          </a:stretch>
        </p:blipFill>
        <p:spPr>
          <a:xfrm>
            <a:off x="6456725" y="788325"/>
            <a:ext cx="2687287" cy="37804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0" y="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a:t>
            </a:r>
            <a:endParaRPr/>
          </a:p>
        </p:txBody>
      </p:sp>
      <p:grpSp>
        <p:nvGrpSpPr>
          <p:cNvPr id="350" name="Google Shape;350;p54"/>
          <p:cNvGrpSpPr/>
          <p:nvPr/>
        </p:nvGrpSpPr>
        <p:grpSpPr>
          <a:xfrm>
            <a:off x="3" y="689462"/>
            <a:ext cx="9144052" cy="4278691"/>
            <a:chOff x="486500" y="805775"/>
            <a:chExt cx="8657501" cy="4162150"/>
          </a:xfrm>
        </p:grpSpPr>
        <p:pic>
          <p:nvPicPr>
            <p:cNvPr id="351" name="Google Shape;351;p54"/>
            <p:cNvPicPr preferRelativeResize="0"/>
            <p:nvPr/>
          </p:nvPicPr>
          <p:blipFill>
            <a:blip r:embed="rId3">
              <a:alphaModFix/>
            </a:blip>
            <a:stretch>
              <a:fillRect/>
            </a:stretch>
          </p:blipFill>
          <p:spPr>
            <a:xfrm>
              <a:off x="4887610" y="2994400"/>
              <a:ext cx="4256391" cy="1973525"/>
            </a:xfrm>
            <a:prstGeom prst="rect">
              <a:avLst/>
            </a:prstGeom>
            <a:noFill/>
            <a:ln>
              <a:noFill/>
            </a:ln>
          </p:spPr>
        </p:pic>
        <p:pic>
          <p:nvPicPr>
            <p:cNvPr id="352" name="Google Shape;352;p54"/>
            <p:cNvPicPr preferRelativeResize="0"/>
            <p:nvPr/>
          </p:nvPicPr>
          <p:blipFill>
            <a:blip r:embed="rId4">
              <a:alphaModFix/>
            </a:blip>
            <a:stretch>
              <a:fillRect/>
            </a:stretch>
          </p:blipFill>
          <p:spPr>
            <a:xfrm>
              <a:off x="4887625" y="805775"/>
              <a:ext cx="4256351" cy="2114925"/>
            </a:xfrm>
            <a:prstGeom prst="rect">
              <a:avLst/>
            </a:prstGeom>
            <a:noFill/>
            <a:ln>
              <a:noFill/>
            </a:ln>
          </p:spPr>
        </p:pic>
        <p:pic>
          <p:nvPicPr>
            <p:cNvPr id="353" name="Google Shape;353;p54"/>
            <p:cNvPicPr preferRelativeResize="0"/>
            <p:nvPr/>
          </p:nvPicPr>
          <p:blipFill>
            <a:blip r:embed="rId5">
              <a:alphaModFix/>
            </a:blip>
            <a:stretch>
              <a:fillRect/>
            </a:stretch>
          </p:blipFill>
          <p:spPr>
            <a:xfrm>
              <a:off x="486500" y="2994408"/>
              <a:ext cx="4256326" cy="1973517"/>
            </a:xfrm>
            <a:prstGeom prst="rect">
              <a:avLst/>
            </a:prstGeom>
            <a:noFill/>
            <a:ln>
              <a:noFill/>
            </a:ln>
          </p:spPr>
        </p:pic>
        <p:pic>
          <p:nvPicPr>
            <p:cNvPr id="354" name="Google Shape;354;p54"/>
            <p:cNvPicPr preferRelativeResize="0"/>
            <p:nvPr/>
          </p:nvPicPr>
          <p:blipFill>
            <a:blip r:embed="rId6">
              <a:alphaModFix/>
            </a:blip>
            <a:stretch>
              <a:fillRect/>
            </a:stretch>
          </p:blipFill>
          <p:spPr>
            <a:xfrm>
              <a:off x="486500" y="823750"/>
              <a:ext cx="4256325" cy="211492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 Insights</a:t>
            </a:r>
            <a:endParaRPr/>
          </a:p>
        </p:txBody>
      </p:sp>
      <p:sp>
        <p:nvSpPr>
          <p:cNvPr id="360" name="Google Shape;360;p55"/>
          <p:cNvSpPr txBox="1"/>
          <p:nvPr>
            <p:ph idx="1" type="body"/>
          </p:nvPr>
        </p:nvSpPr>
        <p:spPr>
          <a:xfrm>
            <a:off x="311700" y="1171600"/>
            <a:ext cx="4260300" cy="339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Cancer is not present in Africa Top 5 deadliest diseases from 1980 - 2010. </a:t>
            </a:r>
            <a:r>
              <a:rPr lang="en"/>
              <a:t>Diarrheal</a:t>
            </a:r>
            <a:r>
              <a:rPr lang="en"/>
              <a:t> disease and lower respiratory infections are ranked first instead. </a:t>
            </a:r>
            <a:endParaRPr/>
          </a:p>
          <a:p>
            <a:pPr indent="0" lvl="0" marL="0" rtl="0" algn="l">
              <a:spcBef>
                <a:spcPts val="1200"/>
              </a:spcBef>
              <a:spcAft>
                <a:spcPts val="0"/>
              </a:spcAft>
              <a:buNone/>
            </a:pPr>
            <a:r>
              <a:rPr lang="en"/>
              <a:t>Diarrheal</a:t>
            </a:r>
            <a:r>
              <a:rPr lang="en"/>
              <a:t> diseases </a:t>
            </a:r>
            <a:r>
              <a:rPr lang="en"/>
              <a:t>prevalence</a:t>
            </a:r>
            <a:r>
              <a:rPr lang="en"/>
              <a:t> in Africa might be due to contaminated drinking water and bad sanitation. </a:t>
            </a:r>
            <a:endParaRPr/>
          </a:p>
          <a:p>
            <a:pPr indent="0" lvl="0" marL="0" rtl="0" algn="l">
              <a:spcBef>
                <a:spcPts val="1200"/>
              </a:spcBef>
              <a:spcAft>
                <a:spcPts val="0"/>
              </a:spcAft>
              <a:buNone/>
            </a:pPr>
            <a:r>
              <a:rPr lang="en"/>
              <a:t>The rise of </a:t>
            </a:r>
            <a:r>
              <a:rPr lang="en"/>
              <a:t>ischemic</a:t>
            </a:r>
            <a:r>
              <a:rPr lang="en"/>
              <a:t> heart diseases in Africa  probably corresponds with the introduction junk food and unhealthy lifestyle habits, to african cultures.</a:t>
            </a:r>
            <a:endParaRPr/>
          </a:p>
          <a:p>
            <a:pPr indent="0" lvl="0" marL="0" rtl="0" algn="l">
              <a:spcBef>
                <a:spcPts val="1200"/>
              </a:spcBef>
              <a:spcAft>
                <a:spcPts val="1200"/>
              </a:spcAft>
              <a:buNone/>
            </a:pPr>
            <a:r>
              <a:rPr lang="en"/>
              <a:t>HIV present in Africa is probably due to African countries not being able to afford </a:t>
            </a:r>
            <a:r>
              <a:rPr lang="en"/>
              <a:t>preventative</a:t>
            </a:r>
            <a:r>
              <a:rPr lang="en"/>
              <a:t> </a:t>
            </a:r>
            <a:r>
              <a:rPr lang="en"/>
              <a:t>medicine</a:t>
            </a:r>
            <a:r>
              <a:rPr lang="en"/>
              <a:t> against the disease.</a:t>
            </a:r>
            <a:endParaRPr/>
          </a:p>
        </p:txBody>
      </p:sp>
      <p:pic>
        <p:nvPicPr>
          <p:cNvPr id="361" name="Google Shape;361;p55"/>
          <p:cNvPicPr preferRelativeResize="0"/>
          <p:nvPr/>
        </p:nvPicPr>
        <p:blipFill>
          <a:blip r:embed="rId3">
            <a:alphaModFix/>
          </a:blip>
          <a:stretch>
            <a:fillRect/>
          </a:stretch>
        </p:blipFill>
        <p:spPr>
          <a:xfrm>
            <a:off x="5248975" y="681513"/>
            <a:ext cx="3895034" cy="37804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152050" y="5727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a:t>
            </a:r>
            <a:endParaRPr/>
          </a:p>
        </p:txBody>
      </p:sp>
      <p:grpSp>
        <p:nvGrpSpPr>
          <p:cNvPr id="367" name="Google Shape;367;p56"/>
          <p:cNvGrpSpPr/>
          <p:nvPr/>
        </p:nvGrpSpPr>
        <p:grpSpPr>
          <a:xfrm>
            <a:off x="25" y="950436"/>
            <a:ext cx="9143750" cy="4067480"/>
            <a:chOff x="-1031551" y="955121"/>
            <a:chExt cx="10175551" cy="4062605"/>
          </a:xfrm>
        </p:grpSpPr>
        <p:pic>
          <p:nvPicPr>
            <p:cNvPr id="368" name="Google Shape;368;p56"/>
            <p:cNvPicPr preferRelativeResize="0"/>
            <p:nvPr/>
          </p:nvPicPr>
          <p:blipFill>
            <a:blip r:embed="rId3">
              <a:alphaModFix/>
            </a:blip>
            <a:stretch>
              <a:fillRect/>
            </a:stretch>
          </p:blipFill>
          <p:spPr>
            <a:xfrm>
              <a:off x="4024400" y="2986425"/>
              <a:ext cx="5119601" cy="2031300"/>
            </a:xfrm>
            <a:prstGeom prst="rect">
              <a:avLst/>
            </a:prstGeom>
            <a:noFill/>
            <a:ln>
              <a:noFill/>
            </a:ln>
          </p:spPr>
        </p:pic>
        <p:pic>
          <p:nvPicPr>
            <p:cNvPr id="369" name="Google Shape;369;p56"/>
            <p:cNvPicPr preferRelativeResize="0"/>
            <p:nvPr/>
          </p:nvPicPr>
          <p:blipFill>
            <a:blip r:embed="rId4">
              <a:alphaModFix/>
            </a:blip>
            <a:stretch>
              <a:fillRect/>
            </a:stretch>
          </p:blipFill>
          <p:spPr>
            <a:xfrm>
              <a:off x="-1031541" y="2986425"/>
              <a:ext cx="5055940" cy="2031300"/>
            </a:xfrm>
            <a:prstGeom prst="rect">
              <a:avLst/>
            </a:prstGeom>
            <a:noFill/>
            <a:ln>
              <a:noFill/>
            </a:ln>
          </p:spPr>
        </p:pic>
        <p:pic>
          <p:nvPicPr>
            <p:cNvPr id="370" name="Google Shape;370;p56"/>
            <p:cNvPicPr preferRelativeResize="0"/>
            <p:nvPr/>
          </p:nvPicPr>
          <p:blipFill>
            <a:blip r:embed="rId5">
              <a:alphaModFix/>
            </a:blip>
            <a:stretch>
              <a:fillRect/>
            </a:stretch>
          </p:blipFill>
          <p:spPr>
            <a:xfrm>
              <a:off x="4024397" y="955139"/>
              <a:ext cx="5055948" cy="2031283"/>
            </a:xfrm>
            <a:prstGeom prst="rect">
              <a:avLst/>
            </a:prstGeom>
            <a:noFill/>
            <a:ln>
              <a:noFill/>
            </a:ln>
          </p:spPr>
        </p:pic>
        <p:pic>
          <p:nvPicPr>
            <p:cNvPr id="371" name="Google Shape;371;p56"/>
            <p:cNvPicPr preferRelativeResize="0"/>
            <p:nvPr/>
          </p:nvPicPr>
          <p:blipFill>
            <a:blip r:embed="rId6">
              <a:alphaModFix/>
            </a:blip>
            <a:stretch>
              <a:fillRect/>
            </a:stretch>
          </p:blipFill>
          <p:spPr>
            <a:xfrm>
              <a:off x="-1031551" y="955121"/>
              <a:ext cx="5055964" cy="203130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North America Insights</a:t>
            </a:r>
            <a:endParaRPr/>
          </a:p>
        </p:txBody>
      </p:sp>
      <p:sp>
        <p:nvSpPr>
          <p:cNvPr id="377" name="Google Shape;377;p57"/>
          <p:cNvSpPr txBox="1"/>
          <p:nvPr>
            <p:ph idx="1" type="body"/>
          </p:nvPr>
        </p:nvSpPr>
        <p:spPr>
          <a:xfrm>
            <a:off x="311700" y="1171600"/>
            <a:ext cx="42603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Cancer and ischemic heart diseases are the most deadliest diseases in North America in 1980 - 2010. Both taking first place during </a:t>
            </a:r>
            <a:r>
              <a:rPr lang="en"/>
              <a:t>these</a:t>
            </a:r>
            <a:r>
              <a:rPr lang="en"/>
              <a:t> years. </a:t>
            </a:r>
            <a:endParaRPr/>
          </a:p>
          <a:p>
            <a:pPr indent="0" lvl="0" marL="0" rtl="0" algn="l">
              <a:spcBef>
                <a:spcPts val="1200"/>
              </a:spcBef>
              <a:spcAft>
                <a:spcPts val="1200"/>
              </a:spcAft>
              <a:buNone/>
            </a:pPr>
            <a:r>
              <a:rPr lang="en"/>
              <a:t>Cancer </a:t>
            </a:r>
            <a:r>
              <a:rPr lang="en"/>
              <a:t>commonness</a:t>
            </a:r>
            <a:r>
              <a:rPr lang="en"/>
              <a:t> in North America could be because of the utilisation of cancer causing chemicals in foods, in some North American countries.</a:t>
            </a:r>
            <a:endParaRPr/>
          </a:p>
        </p:txBody>
      </p:sp>
      <p:pic>
        <p:nvPicPr>
          <p:cNvPr id="378" name="Google Shape;378;p57"/>
          <p:cNvPicPr preferRelativeResize="0"/>
          <p:nvPr/>
        </p:nvPicPr>
        <p:blipFill>
          <a:blip r:embed="rId3">
            <a:alphaModFix/>
          </a:blip>
          <a:stretch>
            <a:fillRect/>
          </a:stretch>
        </p:blipFill>
        <p:spPr>
          <a:xfrm>
            <a:off x="5188400" y="1058225"/>
            <a:ext cx="3955600" cy="3164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159450" y="369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a:t>
            </a:r>
            <a:endParaRPr/>
          </a:p>
        </p:txBody>
      </p:sp>
      <p:pic>
        <p:nvPicPr>
          <p:cNvPr id="384" name="Google Shape;384;p58"/>
          <p:cNvPicPr preferRelativeResize="0"/>
          <p:nvPr/>
        </p:nvPicPr>
        <p:blipFill>
          <a:blip r:embed="rId3">
            <a:alphaModFix/>
          </a:blip>
          <a:stretch>
            <a:fillRect/>
          </a:stretch>
        </p:blipFill>
        <p:spPr>
          <a:xfrm>
            <a:off x="4535662" y="2884279"/>
            <a:ext cx="4569912" cy="1948209"/>
          </a:xfrm>
          <a:prstGeom prst="rect">
            <a:avLst/>
          </a:prstGeom>
          <a:noFill/>
          <a:ln>
            <a:noFill/>
          </a:ln>
        </p:spPr>
      </p:pic>
      <p:pic>
        <p:nvPicPr>
          <p:cNvPr id="385" name="Google Shape;385;p58"/>
          <p:cNvPicPr preferRelativeResize="0"/>
          <p:nvPr/>
        </p:nvPicPr>
        <p:blipFill>
          <a:blip r:embed="rId4">
            <a:alphaModFix/>
          </a:blip>
          <a:stretch>
            <a:fillRect/>
          </a:stretch>
        </p:blipFill>
        <p:spPr>
          <a:xfrm>
            <a:off x="0" y="2884291"/>
            <a:ext cx="4535661" cy="1948209"/>
          </a:xfrm>
          <a:prstGeom prst="rect">
            <a:avLst/>
          </a:prstGeom>
          <a:noFill/>
          <a:ln>
            <a:noFill/>
          </a:ln>
        </p:spPr>
      </p:pic>
      <p:pic>
        <p:nvPicPr>
          <p:cNvPr id="386" name="Google Shape;386;p58"/>
          <p:cNvPicPr preferRelativeResize="0"/>
          <p:nvPr/>
        </p:nvPicPr>
        <p:blipFill>
          <a:blip r:embed="rId5">
            <a:alphaModFix/>
          </a:blip>
          <a:stretch>
            <a:fillRect/>
          </a:stretch>
        </p:blipFill>
        <p:spPr>
          <a:xfrm>
            <a:off x="4552784" y="936075"/>
            <a:ext cx="4535669" cy="1948219"/>
          </a:xfrm>
          <a:prstGeom prst="rect">
            <a:avLst/>
          </a:prstGeom>
          <a:noFill/>
          <a:ln>
            <a:noFill/>
          </a:ln>
        </p:spPr>
      </p:pic>
      <p:pic>
        <p:nvPicPr>
          <p:cNvPr id="387" name="Google Shape;387;p58"/>
          <p:cNvPicPr preferRelativeResize="0"/>
          <p:nvPr/>
        </p:nvPicPr>
        <p:blipFill>
          <a:blip r:embed="rId6">
            <a:alphaModFix/>
          </a:blip>
          <a:stretch>
            <a:fillRect/>
          </a:stretch>
        </p:blipFill>
        <p:spPr>
          <a:xfrm>
            <a:off x="16" y="936079"/>
            <a:ext cx="4535632" cy="19482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South America Insights</a:t>
            </a:r>
            <a:endParaRPr/>
          </a:p>
        </p:txBody>
      </p:sp>
      <p:sp>
        <p:nvSpPr>
          <p:cNvPr id="393" name="Google Shape;393;p59"/>
          <p:cNvSpPr txBox="1"/>
          <p:nvPr>
            <p:ph idx="1" type="body"/>
          </p:nvPr>
        </p:nvSpPr>
        <p:spPr>
          <a:xfrm>
            <a:off x="311700" y="1171600"/>
            <a:ext cx="42603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diseases present in South America </a:t>
            </a:r>
            <a:r>
              <a:rPr lang="en"/>
              <a:t>deadliest</a:t>
            </a:r>
            <a:r>
              <a:rPr lang="en"/>
              <a:t> disease in 1980 - 2010 are the same as the ones present in the Worldwide Top 5. The only difference being </a:t>
            </a:r>
            <a:r>
              <a:rPr lang="en"/>
              <a:t>diarrheal</a:t>
            </a:r>
            <a:r>
              <a:rPr lang="en"/>
              <a:t> diseases and </a:t>
            </a:r>
            <a:r>
              <a:rPr lang="en"/>
              <a:t>intracerebral</a:t>
            </a:r>
            <a:r>
              <a:rPr lang="en"/>
              <a:t> </a:t>
            </a:r>
            <a:r>
              <a:rPr lang="en"/>
              <a:t>haemorrhage</a:t>
            </a:r>
            <a:r>
              <a:rPr lang="en"/>
              <a:t>.</a:t>
            </a:r>
            <a:endParaRPr/>
          </a:p>
          <a:p>
            <a:pPr indent="0" lvl="0" marL="0" rtl="0" algn="l">
              <a:spcBef>
                <a:spcPts val="1200"/>
              </a:spcBef>
              <a:spcAft>
                <a:spcPts val="0"/>
              </a:spcAft>
              <a:buNone/>
            </a:pPr>
            <a:r>
              <a:rPr lang="en"/>
              <a:t>The presence of lower respiratory infections in South </a:t>
            </a:r>
            <a:r>
              <a:rPr lang="en"/>
              <a:t>America</a:t>
            </a:r>
            <a:r>
              <a:rPr lang="en"/>
              <a:t> could be due to country based reasons such as the cost of </a:t>
            </a:r>
            <a:r>
              <a:rPr lang="en"/>
              <a:t>healthcare</a:t>
            </a:r>
            <a:r>
              <a:rPr lang="en"/>
              <a:t> services and drugs.</a:t>
            </a:r>
            <a:endParaRPr/>
          </a:p>
          <a:p>
            <a:pPr indent="0" lvl="0" marL="0" rtl="0" algn="l">
              <a:spcBef>
                <a:spcPts val="1200"/>
              </a:spcBef>
              <a:spcAft>
                <a:spcPts val="1200"/>
              </a:spcAft>
              <a:buNone/>
            </a:pPr>
            <a:r>
              <a:t/>
            </a:r>
            <a:endParaRPr/>
          </a:p>
        </p:txBody>
      </p:sp>
      <p:pic>
        <p:nvPicPr>
          <p:cNvPr id="394" name="Google Shape;394;p59"/>
          <p:cNvPicPr preferRelativeResize="0"/>
          <p:nvPr/>
        </p:nvPicPr>
        <p:blipFill>
          <a:blip r:embed="rId3">
            <a:alphaModFix/>
          </a:blip>
          <a:stretch>
            <a:fillRect/>
          </a:stretch>
        </p:blipFill>
        <p:spPr>
          <a:xfrm>
            <a:off x="5175825" y="1371600"/>
            <a:ext cx="3968176" cy="22321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400" name="Google Shape;400;p6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awareness of facilities that can help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public funding of facilities that prevent these diseases.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Reduction in the patent length, resul in the reduction of drug cost.</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Reduce the amount needed to purchase a medicine/drugs.</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Promote healthy lifestyles and better sanitation practices. </a:t>
            </a:r>
            <a:endParaRPr sz="1600">
              <a:solidFill>
                <a:schemeClr val="dk2"/>
              </a:solidFill>
            </a:endParaRPr>
          </a:p>
          <a:p>
            <a:pPr indent="-330200" lvl="0" marL="457200" rtl="0" algn="l">
              <a:lnSpc>
                <a:spcPct val="100000"/>
              </a:lnSpc>
              <a:spcBef>
                <a:spcPts val="0"/>
              </a:spcBef>
              <a:spcAft>
                <a:spcPts val="0"/>
              </a:spcAft>
              <a:buClr>
                <a:schemeClr val="dk2"/>
              </a:buClr>
              <a:buSzPts val="1600"/>
              <a:buChar char="●"/>
            </a:pPr>
            <a:r>
              <a:rPr lang="en" sz="1600">
                <a:solidFill>
                  <a:schemeClr val="dk2"/>
                </a:solidFill>
              </a:rPr>
              <a:t>Increase in scientific research and development of new drugs. E.g. antibiotics.</a:t>
            </a:r>
            <a:endParaRPr sz="1600">
              <a:solidFill>
                <a:schemeClr val="dk2"/>
              </a:solidFill>
            </a:endParaRPr>
          </a:p>
          <a:p>
            <a:pPr indent="0" lvl="0" marL="0" rtl="0" algn="l">
              <a:spcBef>
                <a:spcPts val="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406" name="Google Shape;406;p61"/>
          <p:cNvSpPr txBox="1"/>
          <p:nvPr>
            <p:ph idx="1" type="body"/>
          </p:nvPr>
        </p:nvSpPr>
        <p:spPr>
          <a:xfrm>
            <a:off x="311700" y="1171600"/>
            <a:ext cx="8520600" cy="339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Correlation A relationship between two events based on pattern of change.</a:t>
            </a:r>
            <a:endParaRPr/>
          </a:p>
          <a:p>
            <a:pPr indent="0" lvl="0" marL="0" rtl="0" algn="l">
              <a:spcBef>
                <a:spcPts val="1200"/>
              </a:spcBef>
              <a:spcAft>
                <a:spcPts val="0"/>
              </a:spcAft>
              <a:buClr>
                <a:schemeClr val="dk1"/>
              </a:buClr>
              <a:buSzPts val="1100"/>
              <a:buFont typeface="Arial"/>
              <a:buNone/>
            </a:pPr>
            <a:r>
              <a:rPr lang="en"/>
              <a:t>Causation: A change in one variable leads to a change in another variable.</a:t>
            </a:r>
            <a:endParaRPr/>
          </a:p>
          <a:p>
            <a:pPr indent="0" lvl="0" marL="0" rtl="0" algn="l">
              <a:spcBef>
                <a:spcPts val="1200"/>
              </a:spcBef>
              <a:spcAft>
                <a:spcPts val="0"/>
              </a:spcAft>
              <a:buClr>
                <a:schemeClr val="dk1"/>
              </a:buClr>
              <a:buSzPts val="1100"/>
              <a:buFont typeface="Arial"/>
              <a:buNone/>
            </a:pPr>
            <a:r>
              <a:rPr lang="en"/>
              <a:t>Gross </a:t>
            </a:r>
            <a:r>
              <a:rPr lang="en"/>
              <a:t>Domestic</a:t>
            </a:r>
            <a:r>
              <a:rPr lang="en"/>
              <a:t> Product (GDP): A measure of the size and health of a country's economic health over a period of time.</a:t>
            </a:r>
            <a:endParaRPr/>
          </a:p>
          <a:p>
            <a:pPr indent="0" lvl="0" marL="0" rtl="0" algn="l">
              <a:spcBef>
                <a:spcPts val="1200"/>
              </a:spcBef>
              <a:spcAft>
                <a:spcPts val="0"/>
              </a:spcAft>
              <a:buClr>
                <a:schemeClr val="dk1"/>
              </a:buClr>
              <a:buSzPts val="1100"/>
              <a:buFont typeface="Arial"/>
              <a:buNone/>
            </a:pPr>
            <a:r>
              <a:rPr lang="en"/>
              <a:t>Health expenditure per capita/Public health expenditure per capita: Government expenditure on health as a percentage of total government expenditure.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1298375"/>
            <a:ext cx="5803100" cy="3181625"/>
          </a:xfrm>
          <a:prstGeom prst="rect">
            <a:avLst/>
          </a:prstGeom>
          <a:noFill/>
          <a:ln>
            <a:noFill/>
          </a:ln>
        </p:spPr>
      </p:pic>
      <p:sp>
        <p:nvSpPr>
          <p:cNvPr id="85" name="Google Shape;85;p17"/>
          <p:cNvSpPr txBox="1"/>
          <p:nvPr/>
        </p:nvSpPr>
        <p:spPr>
          <a:xfrm>
            <a:off x="0" y="0"/>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Did Death rate increase as well?</a:t>
            </a:r>
            <a:endParaRPr>
              <a:latin typeface="Old Standard TT"/>
              <a:ea typeface="Old Standard TT"/>
              <a:cs typeface="Old Standard TT"/>
              <a:sym typeface="Old Standard TT"/>
            </a:endParaRPr>
          </a:p>
        </p:txBody>
      </p:sp>
      <p:sp>
        <p:nvSpPr>
          <p:cNvPr id="86" name="Google Shape;86;p17"/>
          <p:cNvSpPr txBox="1"/>
          <p:nvPr/>
        </p:nvSpPr>
        <p:spPr>
          <a:xfrm>
            <a:off x="5872150" y="1478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7" name="Google Shape;87;p17"/>
          <p:cNvSpPr txBox="1"/>
          <p:nvPr/>
        </p:nvSpPr>
        <p:spPr>
          <a:xfrm>
            <a:off x="5927500" y="950400"/>
            <a:ext cx="28893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Counter to number of deaths, it seem that death rate per 100,000 has decrease over time.</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Insights: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On average men have a higher death rate compared to women and both.</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The fact that men have a higher death rate than both gender seem like an </a:t>
            </a:r>
            <a:r>
              <a:rPr lang="en" sz="1800">
                <a:solidFill>
                  <a:schemeClr val="dk2"/>
                </a:solidFill>
                <a:latin typeface="Old Standard TT"/>
                <a:ea typeface="Old Standard TT"/>
                <a:cs typeface="Old Standard TT"/>
                <a:sym typeface="Old Standard TT"/>
              </a:rPr>
              <a:t>anomaly</a:t>
            </a:r>
            <a:r>
              <a:rPr lang="en" sz="1800">
                <a:solidFill>
                  <a:schemeClr val="dk2"/>
                </a:solidFill>
                <a:latin typeface="Old Standard TT"/>
                <a:ea typeface="Old Standard TT"/>
                <a:cs typeface="Old Standard TT"/>
                <a:sym typeface="Old Standard TT"/>
              </a:rPr>
              <a:t>.</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0" name="Google Shape;420;p6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Male ?</a:t>
            </a:r>
            <a:endParaRPr b="1" sz="3600">
              <a:solidFill>
                <a:schemeClr val="dk2"/>
              </a:solidFill>
              <a:latin typeface="Old Standard TT"/>
              <a:ea typeface="Old Standard TT"/>
              <a:cs typeface="Old Standard TT"/>
              <a:sym typeface="Old Standard TT"/>
            </a:endParaRPr>
          </a:p>
        </p:txBody>
      </p:sp>
      <p:pic>
        <p:nvPicPr>
          <p:cNvPr id="93" name="Google Shape;93;p18"/>
          <p:cNvPicPr preferRelativeResize="0"/>
          <p:nvPr/>
        </p:nvPicPr>
        <p:blipFill>
          <a:blip r:embed="rId3">
            <a:alphaModFix/>
          </a:blip>
          <a:stretch>
            <a:fillRect/>
          </a:stretch>
        </p:blipFill>
        <p:spPr>
          <a:xfrm>
            <a:off x="793825" y="689400"/>
            <a:ext cx="6733301" cy="3800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804700" y="650875"/>
            <a:ext cx="7092151" cy="4003499"/>
          </a:xfrm>
          <a:prstGeom prst="rect">
            <a:avLst/>
          </a:prstGeom>
          <a:noFill/>
          <a:ln>
            <a:noFill/>
          </a:ln>
        </p:spPr>
      </p:pic>
      <p:sp>
        <p:nvSpPr>
          <p:cNvPr id="99" name="Google Shape;99;p19"/>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Female ?</a:t>
            </a:r>
            <a:endParaRPr b="1" sz="3600">
              <a:solidFill>
                <a:schemeClr val="dk2"/>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0" y="830800"/>
            <a:ext cx="6453251" cy="3642850"/>
          </a:xfrm>
          <a:prstGeom prst="rect">
            <a:avLst/>
          </a:prstGeom>
          <a:noFill/>
          <a:ln>
            <a:noFill/>
          </a:ln>
        </p:spPr>
      </p:pic>
      <p:sp>
        <p:nvSpPr>
          <p:cNvPr id="105" name="Google Shape;105;p20"/>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Death Rate: Both ?</a:t>
            </a:r>
            <a:endParaRPr b="1" sz="3600">
              <a:solidFill>
                <a:schemeClr val="dk2"/>
              </a:solidFill>
              <a:latin typeface="Old Standard TT"/>
              <a:ea typeface="Old Standard TT"/>
              <a:cs typeface="Old Standard TT"/>
              <a:sym typeface="Old Standard TT"/>
            </a:endParaRPr>
          </a:p>
        </p:txBody>
      </p:sp>
      <p:sp>
        <p:nvSpPr>
          <p:cNvPr id="106" name="Google Shape;106;p20"/>
          <p:cNvSpPr txBox="1"/>
          <p:nvPr/>
        </p:nvSpPr>
        <p:spPr>
          <a:xfrm>
            <a:off x="6453250" y="1490400"/>
            <a:ext cx="27147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ld Standard TT"/>
                <a:ea typeface="Old Standard TT"/>
                <a:cs typeface="Old Standard TT"/>
                <a:sym typeface="Old Standard TT"/>
              </a:rPr>
              <a:t>Further analysis of the the death rate values show, the death rate for both men and women was calculated using the average of the men and women death rates.</a:t>
            </a:r>
            <a:endParaRPr sz="1800">
              <a:solidFill>
                <a:schemeClr val="dk2"/>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2"/>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23925" y="26100"/>
            <a:ext cx="9144000" cy="66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latin typeface="Old Standard TT"/>
                <a:ea typeface="Old Standard TT"/>
                <a:cs typeface="Old Standard TT"/>
                <a:sym typeface="Old Standard TT"/>
              </a:rPr>
              <a:t>Number of Deaths and Death Rate per 100,000 grouped by </a:t>
            </a:r>
            <a:r>
              <a:rPr b="1" lang="en" sz="3200">
                <a:solidFill>
                  <a:schemeClr val="dk2"/>
                </a:solidFill>
                <a:latin typeface="Old Standard TT"/>
                <a:ea typeface="Old Standard TT"/>
                <a:cs typeface="Old Standard TT"/>
                <a:sym typeface="Old Standard TT"/>
              </a:rPr>
              <a:t>continents</a:t>
            </a:r>
            <a:r>
              <a:rPr b="1" lang="en" sz="3200">
                <a:solidFill>
                  <a:schemeClr val="dk2"/>
                </a:solidFill>
                <a:latin typeface="Old Standard TT"/>
                <a:ea typeface="Old Standard TT"/>
                <a:cs typeface="Old Standard TT"/>
                <a:sym typeface="Old Standard TT"/>
              </a:rPr>
              <a:t>.</a:t>
            </a:r>
            <a:endParaRPr b="1" sz="3600">
              <a:solidFill>
                <a:schemeClr val="dk2"/>
              </a:solidFill>
              <a:latin typeface="Old Standard TT"/>
              <a:ea typeface="Old Standard TT"/>
              <a:cs typeface="Old Standard TT"/>
              <a:sym typeface="Old Standard TT"/>
            </a:endParaRPr>
          </a:p>
        </p:txBody>
      </p:sp>
      <p:pic>
        <p:nvPicPr>
          <p:cNvPr id="112" name="Google Shape;112;p21"/>
          <p:cNvPicPr preferRelativeResize="0"/>
          <p:nvPr/>
        </p:nvPicPr>
        <p:blipFill>
          <a:blip r:embed="rId3">
            <a:alphaModFix/>
          </a:blip>
          <a:stretch>
            <a:fillRect/>
          </a:stretch>
        </p:blipFill>
        <p:spPr>
          <a:xfrm>
            <a:off x="85525" y="1175850"/>
            <a:ext cx="4502711" cy="3809976"/>
          </a:xfrm>
          <a:prstGeom prst="rect">
            <a:avLst/>
          </a:prstGeom>
          <a:noFill/>
          <a:ln>
            <a:noFill/>
          </a:ln>
        </p:spPr>
      </p:pic>
      <p:pic>
        <p:nvPicPr>
          <p:cNvPr id="113" name="Google Shape;113;p21"/>
          <p:cNvPicPr preferRelativeResize="0"/>
          <p:nvPr/>
        </p:nvPicPr>
        <p:blipFill>
          <a:blip r:embed="rId4">
            <a:alphaModFix/>
          </a:blip>
          <a:stretch>
            <a:fillRect/>
          </a:stretch>
        </p:blipFill>
        <p:spPr>
          <a:xfrm>
            <a:off x="4681449" y="1175850"/>
            <a:ext cx="4486475" cy="38099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